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50" r:id="rId1"/>
  </p:sldMasterIdLst>
  <p:notesMasterIdLst>
    <p:notesMasterId r:id="rId42"/>
  </p:notesMasterIdLst>
  <p:handoutMasterIdLst>
    <p:handoutMasterId r:id="rId43"/>
  </p:handoutMasterIdLst>
  <p:sldIdLst>
    <p:sldId id="575" r:id="rId2"/>
    <p:sldId id="718" r:id="rId3"/>
    <p:sldId id="750" r:id="rId4"/>
    <p:sldId id="751" r:id="rId5"/>
    <p:sldId id="748" r:id="rId6"/>
    <p:sldId id="745" r:id="rId7"/>
    <p:sldId id="746" r:id="rId8"/>
    <p:sldId id="747" r:id="rId9"/>
    <p:sldId id="761" r:id="rId10"/>
    <p:sldId id="759" r:id="rId11"/>
    <p:sldId id="760" r:id="rId12"/>
    <p:sldId id="762" r:id="rId13"/>
    <p:sldId id="779" r:id="rId14"/>
    <p:sldId id="780" r:id="rId15"/>
    <p:sldId id="781" r:id="rId16"/>
    <p:sldId id="783" r:id="rId17"/>
    <p:sldId id="784" r:id="rId18"/>
    <p:sldId id="785" r:id="rId19"/>
    <p:sldId id="786" r:id="rId20"/>
    <p:sldId id="787" r:id="rId21"/>
    <p:sldId id="752" r:id="rId22"/>
    <p:sldId id="753" r:id="rId23"/>
    <p:sldId id="754" r:id="rId24"/>
    <p:sldId id="755" r:id="rId25"/>
    <p:sldId id="765" r:id="rId26"/>
    <p:sldId id="766" r:id="rId27"/>
    <p:sldId id="722" r:id="rId28"/>
    <p:sldId id="782" r:id="rId29"/>
    <p:sldId id="764" r:id="rId30"/>
    <p:sldId id="758" r:id="rId31"/>
    <p:sldId id="767" r:id="rId32"/>
    <p:sldId id="768" r:id="rId33"/>
    <p:sldId id="724" r:id="rId34"/>
    <p:sldId id="771" r:id="rId35"/>
    <p:sldId id="772" r:id="rId36"/>
    <p:sldId id="773" r:id="rId37"/>
    <p:sldId id="774" r:id="rId38"/>
    <p:sldId id="775" r:id="rId39"/>
    <p:sldId id="776" r:id="rId40"/>
    <p:sldId id="749" r:id="rId41"/>
  </p:sldIdLst>
  <p:sldSz cx="9144000" cy="6858000" type="screen4x3"/>
  <p:notesSz cx="6669088" cy="9926638"/>
  <p:defaultTextStyle>
    <a:defPPr>
      <a:defRPr lang="tr-TR"/>
    </a:defPPr>
    <a:lvl1pPr algn="l" rtl="0" eaLnBrk="0" fontAlgn="base" hangingPunct="0">
      <a:spcBef>
        <a:spcPct val="0"/>
      </a:spcBef>
      <a:spcAft>
        <a:spcPct val="0"/>
      </a:spcAft>
      <a:defRPr sz="2800" b="1" u="sng" kern="1200">
        <a:solidFill>
          <a:schemeClr val="tx1"/>
        </a:solidFill>
        <a:latin typeface="Arial" charset="0"/>
        <a:ea typeface="+mn-ea"/>
        <a:cs typeface="+mn-cs"/>
      </a:defRPr>
    </a:lvl1pPr>
    <a:lvl2pPr marL="457200" algn="l" rtl="0" eaLnBrk="0" fontAlgn="base" hangingPunct="0">
      <a:spcBef>
        <a:spcPct val="0"/>
      </a:spcBef>
      <a:spcAft>
        <a:spcPct val="0"/>
      </a:spcAft>
      <a:defRPr sz="2800" b="1" u="sng" kern="1200">
        <a:solidFill>
          <a:schemeClr val="tx1"/>
        </a:solidFill>
        <a:latin typeface="Arial" charset="0"/>
        <a:ea typeface="+mn-ea"/>
        <a:cs typeface="+mn-cs"/>
      </a:defRPr>
    </a:lvl2pPr>
    <a:lvl3pPr marL="914400" algn="l" rtl="0" eaLnBrk="0" fontAlgn="base" hangingPunct="0">
      <a:spcBef>
        <a:spcPct val="0"/>
      </a:spcBef>
      <a:spcAft>
        <a:spcPct val="0"/>
      </a:spcAft>
      <a:defRPr sz="2800" b="1" u="sng" kern="1200">
        <a:solidFill>
          <a:schemeClr val="tx1"/>
        </a:solidFill>
        <a:latin typeface="Arial" charset="0"/>
        <a:ea typeface="+mn-ea"/>
        <a:cs typeface="+mn-cs"/>
      </a:defRPr>
    </a:lvl3pPr>
    <a:lvl4pPr marL="1371600" algn="l" rtl="0" eaLnBrk="0" fontAlgn="base" hangingPunct="0">
      <a:spcBef>
        <a:spcPct val="0"/>
      </a:spcBef>
      <a:spcAft>
        <a:spcPct val="0"/>
      </a:spcAft>
      <a:defRPr sz="2800" b="1" u="sng" kern="1200">
        <a:solidFill>
          <a:schemeClr val="tx1"/>
        </a:solidFill>
        <a:latin typeface="Arial" charset="0"/>
        <a:ea typeface="+mn-ea"/>
        <a:cs typeface="+mn-cs"/>
      </a:defRPr>
    </a:lvl4pPr>
    <a:lvl5pPr marL="1828800" algn="l" rtl="0" eaLnBrk="0" fontAlgn="base" hangingPunct="0">
      <a:spcBef>
        <a:spcPct val="0"/>
      </a:spcBef>
      <a:spcAft>
        <a:spcPct val="0"/>
      </a:spcAft>
      <a:defRPr sz="2800" b="1" u="sng" kern="1200">
        <a:solidFill>
          <a:schemeClr val="tx1"/>
        </a:solidFill>
        <a:latin typeface="Arial" charset="0"/>
        <a:ea typeface="+mn-ea"/>
        <a:cs typeface="+mn-cs"/>
      </a:defRPr>
    </a:lvl5pPr>
    <a:lvl6pPr marL="2286000" algn="l" defTabSz="914400" rtl="0" eaLnBrk="1" latinLnBrk="0" hangingPunct="1">
      <a:defRPr sz="2800" b="1" u="sng" kern="1200">
        <a:solidFill>
          <a:schemeClr val="tx1"/>
        </a:solidFill>
        <a:latin typeface="Arial" charset="0"/>
        <a:ea typeface="+mn-ea"/>
        <a:cs typeface="+mn-cs"/>
      </a:defRPr>
    </a:lvl6pPr>
    <a:lvl7pPr marL="2743200" algn="l" defTabSz="914400" rtl="0" eaLnBrk="1" latinLnBrk="0" hangingPunct="1">
      <a:defRPr sz="2800" b="1" u="sng" kern="1200">
        <a:solidFill>
          <a:schemeClr val="tx1"/>
        </a:solidFill>
        <a:latin typeface="Arial" charset="0"/>
        <a:ea typeface="+mn-ea"/>
        <a:cs typeface="+mn-cs"/>
      </a:defRPr>
    </a:lvl7pPr>
    <a:lvl8pPr marL="3200400" algn="l" defTabSz="914400" rtl="0" eaLnBrk="1" latinLnBrk="0" hangingPunct="1">
      <a:defRPr sz="2800" b="1" u="sng" kern="1200">
        <a:solidFill>
          <a:schemeClr val="tx1"/>
        </a:solidFill>
        <a:latin typeface="Arial" charset="0"/>
        <a:ea typeface="+mn-ea"/>
        <a:cs typeface="+mn-cs"/>
      </a:defRPr>
    </a:lvl8pPr>
    <a:lvl9pPr marL="3657600" algn="l" defTabSz="914400" rtl="0" eaLnBrk="1" latinLnBrk="0" hangingPunct="1">
      <a:defRPr sz="2800" b="1" u="sng"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66FF"/>
    <a:srgbClr val="DDDDDD"/>
    <a:srgbClr val="969696"/>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12" autoAdjust="0"/>
    <p:restoredTop sz="94507" autoAdjust="0"/>
  </p:normalViewPr>
  <p:slideViewPr>
    <p:cSldViewPr>
      <p:cViewPr>
        <p:scale>
          <a:sx n="70" d="100"/>
          <a:sy n="70" d="100"/>
        </p:scale>
        <p:origin x="-468" y="-1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7428"/>
    </p:cViewPr>
  </p:sorterViewPr>
  <p:notesViewPr>
    <p:cSldViewPr>
      <p:cViewPr varScale="1">
        <p:scale>
          <a:sx n="47" d="100"/>
          <a:sy n="47" d="100"/>
        </p:scale>
        <p:origin x="-1938" y="-114"/>
      </p:cViewPr>
      <p:guideLst>
        <p:guide orient="horz" pos="3127"/>
        <p:guide pos="210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22" name="Rectangle 2"/>
          <p:cNvSpPr>
            <a:spLocks noGrp="1" noChangeArrowheads="1"/>
          </p:cNvSpPr>
          <p:nvPr>
            <p:ph type="hdr" sz="quarter"/>
          </p:nvPr>
        </p:nvSpPr>
        <p:spPr bwMode="auto">
          <a:xfrm>
            <a:off x="1" y="1"/>
            <a:ext cx="2890665" cy="496332"/>
          </a:xfrm>
          <a:prstGeom prst="rect">
            <a:avLst/>
          </a:prstGeom>
          <a:noFill/>
          <a:ln w="9525">
            <a:noFill/>
            <a:miter lim="800000"/>
            <a:headEnd/>
            <a:tailEnd/>
          </a:ln>
          <a:effectLst/>
        </p:spPr>
        <p:txBody>
          <a:bodyPr vert="horz" wrap="square" lIns="87947" tIns="43973" rIns="87947" bIns="43973" numCol="1" anchor="t" anchorCtr="0" compatLnSpc="1">
            <a:prstTxWarp prst="textNoShape">
              <a:avLst/>
            </a:prstTxWarp>
          </a:bodyPr>
          <a:lstStyle>
            <a:lvl1pPr eaLnBrk="1" hangingPunct="1">
              <a:defRPr sz="1200" b="0" u="none">
                <a:latin typeface="Arial" charset="0"/>
              </a:defRPr>
            </a:lvl1pPr>
          </a:lstStyle>
          <a:p>
            <a:pPr>
              <a:defRPr/>
            </a:pPr>
            <a:endParaRPr lang="tr-TR"/>
          </a:p>
        </p:txBody>
      </p:sp>
      <p:sp>
        <p:nvSpPr>
          <p:cNvPr id="593923" name="Rectangle 3"/>
          <p:cNvSpPr>
            <a:spLocks noGrp="1" noChangeArrowheads="1"/>
          </p:cNvSpPr>
          <p:nvPr>
            <p:ph type="dt" sz="quarter" idx="1"/>
          </p:nvPr>
        </p:nvSpPr>
        <p:spPr bwMode="auto">
          <a:xfrm>
            <a:off x="3776866" y="1"/>
            <a:ext cx="2890665" cy="496332"/>
          </a:xfrm>
          <a:prstGeom prst="rect">
            <a:avLst/>
          </a:prstGeom>
          <a:noFill/>
          <a:ln w="9525">
            <a:noFill/>
            <a:miter lim="800000"/>
            <a:headEnd/>
            <a:tailEnd/>
          </a:ln>
          <a:effectLst/>
        </p:spPr>
        <p:txBody>
          <a:bodyPr vert="horz" wrap="square" lIns="87947" tIns="43973" rIns="87947" bIns="43973" numCol="1" anchor="t" anchorCtr="0" compatLnSpc="1">
            <a:prstTxWarp prst="textNoShape">
              <a:avLst/>
            </a:prstTxWarp>
          </a:bodyPr>
          <a:lstStyle>
            <a:lvl1pPr algn="r" eaLnBrk="1" hangingPunct="1">
              <a:defRPr sz="1200" b="0" u="none">
                <a:latin typeface="Arial" charset="0"/>
              </a:defRPr>
            </a:lvl1pPr>
          </a:lstStyle>
          <a:p>
            <a:pPr>
              <a:defRPr/>
            </a:pPr>
            <a:endParaRPr lang="tr-TR"/>
          </a:p>
        </p:txBody>
      </p:sp>
      <p:sp>
        <p:nvSpPr>
          <p:cNvPr id="593924" name="Rectangle 4"/>
          <p:cNvSpPr>
            <a:spLocks noGrp="1" noChangeArrowheads="1"/>
          </p:cNvSpPr>
          <p:nvPr>
            <p:ph type="ftr" sz="quarter" idx="2"/>
          </p:nvPr>
        </p:nvSpPr>
        <p:spPr bwMode="auto">
          <a:xfrm>
            <a:off x="1" y="9428712"/>
            <a:ext cx="2890665" cy="496332"/>
          </a:xfrm>
          <a:prstGeom prst="rect">
            <a:avLst/>
          </a:prstGeom>
          <a:noFill/>
          <a:ln w="9525">
            <a:noFill/>
            <a:miter lim="800000"/>
            <a:headEnd/>
            <a:tailEnd/>
          </a:ln>
          <a:effectLst/>
        </p:spPr>
        <p:txBody>
          <a:bodyPr vert="horz" wrap="square" lIns="87947" tIns="43973" rIns="87947" bIns="43973" numCol="1" anchor="b" anchorCtr="0" compatLnSpc="1">
            <a:prstTxWarp prst="textNoShape">
              <a:avLst/>
            </a:prstTxWarp>
          </a:bodyPr>
          <a:lstStyle>
            <a:lvl1pPr eaLnBrk="1" hangingPunct="1">
              <a:defRPr sz="1200" b="0" u="none">
                <a:latin typeface="Arial" charset="0"/>
              </a:defRPr>
            </a:lvl1pPr>
          </a:lstStyle>
          <a:p>
            <a:pPr>
              <a:defRPr/>
            </a:pPr>
            <a:endParaRPr lang="tr-TR"/>
          </a:p>
        </p:txBody>
      </p:sp>
      <p:sp>
        <p:nvSpPr>
          <p:cNvPr id="593925" name="Rectangle 5"/>
          <p:cNvSpPr>
            <a:spLocks noGrp="1" noChangeArrowheads="1"/>
          </p:cNvSpPr>
          <p:nvPr>
            <p:ph type="sldNum" sz="quarter" idx="3"/>
          </p:nvPr>
        </p:nvSpPr>
        <p:spPr bwMode="auto">
          <a:xfrm>
            <a:off x="3776866" y="9428712"/>
            <a:ext cx="2890665" cy="496332"/>
          </a:xfrm>
          <a:prstGeom prst="rect">
            <a:avLst/>
          </a:prstGeom>
          <a:noFill/>
          <a:ln w="9525">
            <a:noFill/>
            <a:miter lim="800000"/>
            <a:headEnd/>
            <a:tailEnd/>
          </a:ln>
          <a:effectLst/>
        </p:spPr>
        <p:txBody>
          <a:bodyPr vert="horz" wrap="square" lIns="87947" tIns="43973" rIns="87947" bIns="43973" numCol="1" anchor="b" anchorCtr="0" compatLnSpc="1">
            <a:prstTxWarp prst="textNoShape">
              <a:avLst/>
            </a:prstTxWarp>
          </a:bodyPr>
          <a:lstStyle>
            <a:lvl1pPr algn="r" eaLnBrk="1" hangingPunct="1">
              <a:defRPr sz="1200" b="0" u="none"/>
            </a:lvl1pPr>
          </a:lstStyle>
          <a:p>
            <a:pPr>
              <a:defRPr/>
            </a:pPr>
            <a:fld id="{F91ED7F8-D088-47E8-BA45-572466B18149}" type="slidenum">
              <a:rPr lang="tr-TR" altLang="tr-TR"/>
              <a:pPr>
                <a:defRPr/>
              </a:pPr>
              <a:t>‹#›</a:t>
            </a:fld>
            <a:endParaRPr lang="tr-TR" altLang="tr-TR"/>
          </a:p>
        </p:txBody>
      </p:sp>
    </p:spTree>
    <p:extLst>
      <p:ext uri="{BB962C8B-B14F-4D97-AF65-F5344CB8AC3E}">
        <p14:creationId xmlns:p14="http://schemas.microsoft.com/office/powerpoint/2010/main" val="41040385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7762" name="Rectangle 2"/>
          <p:cNvSpPr>
            <a:spLocks noGrp="1" noChangeArrowheads="1"/>
          </p:cNvSpPr>
          <p:nvPr>
            <p:ph type="hdr" sz="quarter"/>
          </p:nvPr>
        </p:nvSpPr>
        <p:spPr bwMode="auto">
          <a:xfrm>
            <a:off x="1" y="1"/>
            <a:ext cx="2890665" cy="496332"/>
          </a:xfrm>
          <a:prstGeom prst="rect">
            <a:avLst/>
          </a:prstGeom>
          <a:noFill/>
          <a:ln w="9525">
            <a:noFill/>
            <a:miter lim="800000"/>
            <a:headEnd/>
            <a:tailEnd/>
          </a:ln>
          <a:effectLst/>
        </p:spPr>
        <p:txBody>
          <a:bodyPr vert="horz" wrap="square" lIns="92760" tIns="46380" rIns="92760" bIns="46380" numCol="1" anchor="t" anchorCtr="0" compatLnSpc="1">
            <a:prstTxWarp prst="textNoShape">
              <a:avLst/>
            </a:prstTxWarp>
          </a:bodyPr>
          <a:lstStyle>
            <a:lvl1pPr defTabSz="928329" eaLnBrk="1" hangingPunct="1">
              <a:defRPr sz="1300" b="0" u="none">
                <a:latin typeface="Arial" charset="0"/>
              </a:defRPr>
            </a:lvl1pPr>
          </a:lstStyle>
          <a:p>
            <a:pPr>
              <a:defRPr/>
            </a:pPr>
            <a:endParaRPr lang="tr-TR"/>
          </a:p>
        </p:txBody>
      </p:sp>
      <p:sp>
        <p:nvSpPr>
          <p:cNvPr id="117763" name="Rectangle 3"/>
          <p:cNvSpPr>
            <a:spLocks noGrp="1" noChangeArrowheads="1"/>
          </p:cNvSpPr>
          <p:nvPr>
            <p:ph type="dt" idx="1"/>
          </p:nvPr>
        </p:nvSpPr>
        <p:spPr bwMode="auto">
          <a:xfrm>
            <a:off x="3776866" y="1"/>
            <a:ext cx="2890665" cy="496332"/>
          </a:xfrm>
          <a:prstGeom prst="rect">
            <a:avLst/>
          </a:prstGeom>
          <a:noFill/>
          <a:ln w="9525">
            <a:noFill/>
            <a:miter lim="800000"/>
            <a:headEnd/>
            <a:tailEnd/>
          </a:ln>
          <a:effectLst/>
        </p:spPr>
        <p:txBody>
          <a:bodyPr vert="horz" wrap="square" lIns="92760" tIns="46380" rIns="92760" bIns="46380" numCol="1" anchor="t" anchorCtr="0" compatLnSpc="1">
            <a:prstTxWarp prst="textNoShape">
              <a:avLst/>
            </a:prstTxWarp>
          </a:bodyPr>
          <a:lstStyle>
            <a:lvl1pPr algn="r" defTabSz="928329" eaLnBrk="1" hangingPunct="1">
              <a:defRPr sz="1300" b="0" u="none">
                <a:latin typeface="Arial" charset="0"/>
              </a:defRPr>
            </a:lvl1pPr>
          </a:lstStyle>
          <a:p>
            <a:pPr>
              <a:defRPr/>
            </a:pPr>
            <a:endParaRPr lang="tr-TR"/>
          </a:p>
        </p:txBody>
      </p:sp>
      <p:sp>
        <p:nvSpPr>
          <p:cNvPr id="66564" name="Rectangle 4"/>
          <p:cNvSpPr>
            <a:spLocks noGrp="1" noRot="1" noChangeAspect="1" noChangeArrowheads="1" noTextEdit="1"/>
          </p:cNvSpPr>
          <p:nvPr>
            <p:ph type="sldImg" idx="2"/>
          </p:nvPr>
        </p:nvSpPr>
        <p:spPr bwMode="auto">
          <a:xfrm>
            <a:off x="852488" y="742950"/>
            <a:ext cx="4964112"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7765" name="Rectangle 5"/>
          <p:cNvSpPr>
            <a:spLocks noGrp="1" noChangeArrowheads="1"/>
          </p:cNvSpPr>
          <p:nvPr>
            <p:ph type="body" sz="quarter" idx="3"/>
          </p:nvPr>
        </p:nvSpPr>
        <p:spPr bwMode="auto">
          <a:xfrm>
            <a:off x="666599" y="4714355"/>
            <a:ext cx="5335893" cy="4468583"/>
          </a:xfrm>
          <a:prstGeom prst="rect">
            <a:avLst/>
          </a:prstGeom>
          <a:noFill/>
          <a:ln w="9525">
            <a:noFill/>
            <a:miter lim="800000"/>
            <a:headEnd/>
            <a:tailEnd/>
          </a:ln>
          <a:effectLst/>
        </p:spPr>
        <p:txBody>
          <a:bodyPr vert="horz" wrap="square" lIns="92760" tIns="46380" rIns="92760" bIns="46380" numCol="1" anchor="t" anchorCtr="0" compatLnSpc="1">
            <a:prstTxWarp prst="textNoShape">
              <a:avLst/>
            </a:prstTxWarp>
          </a:bodyPr>
          <a:lstStyle/>
          <a:p>
            <a:pPr lvl="0"/>
            <a:r>
              <a:rPr lang="tr-TR" noProof="0" smtClean="0"/>
              <a:t>Click to edit Master text styles</a:t>
            </a:r>
          </a:p>
          <a:p>
            <a:pPr lvl="1"/>
            <a:r>
              <a:rPr lang="tr-TR" noProof="0" smtClean="0"/>
              <a:t>Second level</a:t>
            </a:r>
          </a:p>
          <a:p>
            <a:pPr lvl="2"/>
            <a:r>
              <a:rPr lang="tr-TR" noProof="0" smtClean="0"/>
              <a:t>Third level</a:t>
            </a:r>
          </a:p>
          <a:p>
            <a:pPr lvl="3"/>
            <a:r>
              <a:rPr lang="tr-TR" noProof="0" smtClean="0"/>
              <a:t>Fourth level</a:t>
            </a:r>
          </a:p>
          <a:p>
            <a:pPr lvl="4"/>
            <a:r>
              <a:rPr lang="tr-TR" noProof="0" smtClean="0"/>
              <a:t>Fifth level</a:t>
            </a:r>
          </a:p>
        </p:txBody>
      </p:sp>
      <p:sp>
        <p:nvSpPr>
          <p:cNvPr id="117766" name="Rectangle 6"/>
          <p:cNvSpPr>
            <a:spLocks noGrp="1" noChangeArrowheads="1"/>
          </p:cNvSpPr>
          <p:nvPr>
            <p:ph type="ftr" sz="quarter" idx="4"/>
          </p:nvPr>
        </p:nvSpPr>
        <p:spPr bwMode="auto">
          <a:xfrm>
            <a:off x="1" y="9428712"/>
            <a:ext cx="2890665" cy="496332"/>
          </a:xfrm>
          <a:prstGeom prst="rect">
            <a:avLst/>
          </a:prstGeom>
          <a:noFill/>
          <a:ln w="9525">
            <a:noFill/>
            <a:miter lim="800000"/>
            <a:headEnd/>
            <a:tailEnd/>
          </a:ln>
          <a:effectLst/>
        </p:spPr>
        <p:txBody>
          <a:bodyPr vert="horz" wrap="square" lIns="92760" tIns="46380" rIns="92760" bIns="46380" numCol="1" anchor="b" anchorCtr="0" compatLnSpc="1">
            <a:prstTxWarp prst="textNoShape">
              <a:avLst/>
            </a:prstTxWarp>
          </a:bodyPr>
          <a:lstStyle>
            <a:lvl1pPr defTabSz="928329" eaLnBrk="1" hangingPunct="1">
              <a:defRPr sz="1300" b="0" u="none">
                <a:latin typeface="Arial" charset="0"/>
              </a:defRPr>
            </a:lvl1pPr>
          </a:lstStyle>
          <a:p>
            <a:pPr>
              <a:defRPr/>
            </a:pPr>
            <a:endParaRPr lang="tr-TR"/>
          </a:p>
        </p:txBody>
      </p:sp>
      <p:sp>
        <p:nvSpPr>
          <p:cNvPr id="117767" name="Rectangle 7"/>
          <p:cNvSpPr>
            <a:spLocks noGrp="1" noChangeArrowheads="1"/>
          </p:cNvSpPr>
          <p:nvPr>
            <p:ph type="sldNum" sz="quarter" idx="5"/>
          </p:nvPr>
        </p:nvSpPr>
        <p:spPr bwMode="auto">
          <a:xfrm>
            <a:off x="3776866" y="9428712"/>
            <a:ext cx="2890665" cy="496332"/>
          </a:xfrm>
          <a:prstGeom prst="rect">
            <a:avLst/>
          </a:prstGeom>
          <a:noFill/>
          <a:ln w="9525">
            <a:noFill/>
            <a:miter lim="800000"/>
            <a:headEnd/>
            <a:tailEnd/>
          </a:ln>
          <a:effectLst/>
        </p:spPr>
        <p:txBody>
          <a:bodyPr vert="horz" wrap="square" lIns="92760" tIns="46380" rIns="92760" bIns="46380" numCol="1" anchor="b" anchorCtr="0" compatLnSpc="1">
            <a:prstTxWarp prst="textNoShape">
              <a:avLst/>
            </a:prstTxWarp>
          </a:bodyPr>
          <a:lstStyle>
            <a:lvl1pPr algn="r" defTabSz="927100" eaLnBrk="1" hangingPunct="1">
              <a:defRPr sz="1300" b="0" u="none"/>
            </a:lvl1pPr>
          </a:lstStyle>
          <a:p>
            <a:pPr>
              <a:defRPr/>
            </a:pPr>
            <a:fld id="{406AF9DF-AE34-4D90-A70E-81D90E33F274}" type="slidenum">
              <a:rPr lang="tr-TR" altLang="tr-TR"/>
              <a:pPr>
                <a:defRPr/>
              </a:pPr>
              <a:t>‹#›</a:t>
            </a:fld>
            <a:endParaRPr lang="tr-TR" altLang="tr-TR"/>
          </a:p>
        </p:txBody>
      </p:sp>
    </p:spTree>
    <p:extLst>
      <p:ext uri="{BB962C8B-B14F-4D97-AF65-F5344CB8AC3E}">
        <p14:creationId xmlns:p14="http://schemas.microsoft.com/office/powerpoint/2010/main" val="383646424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Başlık Slaydı">
    <p:spTree>
      <p:nvGrpSpPr>
        <p:cNvPr id="1" name=""/>
        <p:cNvGrpSpPr/>
        <p:nvPr/>
      </p:nvGrpSpPr>
      <p:grpSpPr>
        <a:xfrm>
          <a:off x="0" y="0"/>
          <a:ext cx="0" cy="0"/>
          <a:chOff x="0" y="0"/>
          <a:chExt cx="0" cy="0"/>
        </a:xfrm>
      </p:grpSpPr>
      <p:sp>
        <p:nvSpPr>
          <p:cNvPr id="2" name="Text Box 11"/>
          <p:cNvSpPr txBox="1">
            <a:spLocks noChangeArrowheads="1"/>
          </p:cNvSpPr>
          <p:nvPr userDrawn="1"/>
        </p:nvSpPr>
        <p:spPr bwMode="auto">
          <a:xfrm>
            <a:off x="808038" y="-12700"/>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b="1" u="sng">
                <a:solidFill>
                  <a:schemeClr val="tx1"/>
                </a:solidFill>
                <a:latin typeface="Arial" charset="0"/>
              </a:defRPr>
            </a:lvl1pPr>
            <a:lvl2pPr marL="742950" indent="-285750" eaLnBrk="0" hangingPunct="0">
              <a:defRPr sz="2800" b="1" u="sng">
                <a:solidFill>
                  <a:schemeClr val="tx1"/>
                </a:solidFill>
                <a:latin typeface="Arial" charset="0"/>
              </a:defRPr>
            </a:lvl2pPr>
            <a:lvl3pPr marL="1143000" indent="-228600" eaLnBrk="0" hangingPunct="0">
              <a:defRPr sz="2800" b="1" u="sng">
                <a:solidFill>
                  <a:schemeClr val="tx1"/>
                </a:solidFill>
                <a:latin typeface="Arial" charset="0"/>
              </a:defRPr>
            </a:lvl3pPr>
            <a:lvl4pPr marL="1600200" indent="-228600" eaLnBrk="0" hangingPunct="0">
              <a:defRPr sz="2800" b="1" u="sng">
                <a:solidFill>
                  <a:schemeClr val="tx1"/>
                </a:solidFill>
                <a:latin typeface="Arial" charset="0"/>
              </a:defRPr>
            </a:lvl4pPr>
            <a:lvl5pPr marL="2057400" indent="-228600" eaLnBrk="0" hangingPunct="0">
              <a:defRPr sz="2800" b="1" u="sng">
                <a:solidFill>
                  <a:schemeClr val="tx1"/>
                </a:solidFill>
                <a:latin typeface="Arial" charset="0"/>
              </a:defRPr>
            </a:lvl5pPr>
            <a:lvl6pPr marL="2514600" indent="-228600" eaLnBrk="0" fontAlgn="base" hangingPunct="0">
              <a:spcBef>
                <a:spcPct val="0"/>
              </a:spcBef>
              <a:spcAft>
                <a:spcPct val="0"/>
              </a:spcAft>
              <a:defRPr sz="2800" b="1" u="sng">
                <a:solidFill>
                  <a:schemeClr val="tx1"/>
                </a:solidFill>
                <a:latin typeface="Arial" charset="0"/>
              </a:defRPr>
            </a:lvl6pPr>
            <a:lvl7pPr marL="2971800" indent="-228600" eaLnBrk="0" fontAlgn="base" hangingPunct="0">
              <a:spcBef>
                <a:spcPct val="0"/>
              </a:spcBef>
              <a:spcAft>
                <a:spcPct val="0"/>
              </a:spcAft>
              <a:defRPr sz="2800" b="1" u="sng">
                <a:solidFill>
                  <a:schemeClr val="tx1"/>
                </a:solidFill>
                <a:latin typeface="Arial" charset="0"/>
              </a:defRPr>
            </a:lvl7pPr>
            <a:lvl8pPr marL="3429000" indent="-228600" eaLnBrk="0" fontAlgn="base" hangingPunct="0">
              <a:spcBef>
                <a:spcPct val="0"/>
              </a:spcBef>
              <a:spcAft>
                <a:spcPct val="0"/>
              </a:spcAft>
              <a:defRPr sz="2800" b="1" u="sng">
                <a:solidFill>
                  <a:schemeClr val="tx1"/>
                </a:solidFill>
                <a:latin typeface="Arial" charset="0"/>
              </a:defRPr>
            </a:lvl8pPr>
            <a:lvl9pPr marL="3886200" indent="-228600" eaLnBrk="0" fontAlgn="base" hangingPunct="0">
              <a:spcBef>
                <a:spcPct val="0"/>
              </a:spcBef>
              <a:spcAft>
                <a:spcPct val="0"/>
              </a:spcAft>
              <a:defRPr sz="2800" b="1" u="sng">
                <a:solidFill>
                  <a:schemeClr val="tx1"/>
                </a:solidFill>
                <a:latin typeface="Arial" charset="0"/>
              </a:defRPr>
            </a:lvl9pPr>
          </a:lstStyle>
          <a:p>
            <a:pPr eaLnBrk="1" hangingPunct="1">
              <a:defRPr/>
            </a:pPr>
            <a:endParaRPr lang="en-US" sz="1800" b="0" u="none" smtClean="0">
              <a:latin typeface="Verdana" pitchFamily="34" charset="0"/>
            </a:endParaRPr>
          </a:p>
        </p:txBody>
      </p:sp>
      <p:pic>
        <p:nvPicPr>
          <p:cNvPr id="3" name="Picture 12"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066088" y="6237288"/>
            <a:ext cx="827087"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Line 14"/>
          <p:cNvSpPr>
            <a:spLocks noChangeShapeType="1"/>
          </p:cNvSpPr>
          <p:nvPr userDrawn="1"/>
        </p:nvSpPr>
        <p:spPr bwMode="auto">
          <a:xfrm>
            <a:off x="0" y="6021388"/>
            <a:ext cx="91440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5" name="Rectangle 16"/>
          <p:cNvSpPr>
            <a:spLocks noChangeArrowheads="1"/>
          </p:cNvSpPr>
          <p:nvPr/>
        </p:nvSpPr>
        <p:spPr bwMode="auto">
          <a:xfrm>
            <a:off x="0" y="0"/>
            <a:ext cx="9144000" cy="1412875"/>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800" b="1" u="sng">
                <a:solidFill>
                  <a:schemeClr val="tx1"/>
                </a:solidFill>
                <a:latin typeface="Arial" panose="020B0604020202020204" pitchFamily="34" charset="0"/>
              </a:defRPr>
            </a:lvl1pPr>
            <a:lvl2pPr marL="742950" indent="-285750" eaLnBrk="0" hangingPunct="0">
              <a:defRPr sz="2800" b="1" u="sng">
                <a:solidFill>
                  <a:schemeClr val="tx1"/>
                </a:solidFill>
                <a:latin typeface="Arial" panose="020B0604020202020204" pitchFamily="34" charset="0"/>
              </a:defRPr>
            </a:lvl2pPr>
            <a:lvl3pPr marL="1143000" indent="-228600" eaLnBrk="0" hangingPunct="0">
              <a:defRPr sz="2800" b="1" u="sng">
                <a:solidFill>
                  <a:schemeClr val="tx1"/>
                </a:solidFill>
                <a:latin typeface="Arial" panose="020B0604020202020204" pitchFamily="34" charset="0"/>
              </a:defRPr>
            </a:lvl3pPr>
            <a:lvl4pPr marL="1600200" indent="-228600" eaLnBrk="0" hangingPunct="0">
              <a:defRPr sz="2800" b="1" u="sng">
                <a:solidFill>
                  <a:schemeClr val="tx1"/>
                </a:solidFill>
                <a:latin typeface="Arial" panose="020B0604020202020204" pitchFamily="34" charset="0"/>
              </a:defRPr>
            </a:lvl4pPr>
            <a:lvl5pPr marL="2057400" indent="-228600" eaLnBrk="0" hangingPunct="0">
              <a:defRPr sz="2800" b="1" u="sng">
                <a:solidFill>
                  <a:schemeClr val="tx1"/>
                </a:solidFill>
                <a:latin typeface="Arial" panose="020B0604020202020204" pitchFamily="34" charset="0"/>
              </a:defRPr>
            </a:lvl5pPr>
            <a:lvl6pPr marL="2514600" indent="-228600" eaLnBrk="0" fontAlgn="base" hangingPunct="0">
              <a:spcBef>
                <a:spcPct val="0"/>
              </a:spcBef>
              <a:spcAft>
                <a:spcPct val="0"/>
              </a:spcAft>
              <a:defRPr sz="2800" b="1" u="sng">
                <a:solidFill>
                  <a:schemeClr val="tx1"/>
                </a:solidFill>
                <a:latin typeface="Arial" panose="020B0604020202020204" pitchFamily="34" charset="0"/>
              </a:defRPr>
            </a:lvl6pPr>
            <a:lvl7pPr marL="2971800" indent="-228600" eaLnBrk="0" fontAlgn="base" hangingPunct="0">
              <a:spcBef>
                <a:spcPct val="0"/>
              </a:spcBef>
              <a:spcAft>
                <a:spcPct val="0"/>
              </a:spcAft>
              <a:defRPr sz="2800" b="1" u="sng">
                <a:solidFill>
                  <a:schemeClr val="tx1"/>
                </a:solidFill>
                <a:latin typeface="Arial" panose="020B0604020202020204" pitchFamily="34" charset="0"/>
              </a:defRPr>
            </a:lvl7pPr>
            <a:lvl8pPr marL="3429000" indent="-228600" eaLnBrk="0" fontAlgn="base" hangingPunct="0">
              <a:spcBef>
                <a:spcPct val="0"/>
              </a:spcBef>
              <a:spcAft>
                <a:spcPct val="0"/>
              </a:spcAft>
              <a:defRPr sz="2800" b="1" u="sng">
                <a:solidFill>
                  <a:schemeClr val="tx1"/>
                </a:solidFill>
                <a:latin typeface="Arial" panose="020B0604020202020204" pitchFamily="34" charset="0"/>
              </a:defRPr>
            </a:lvl8pPr>
            <a:lvl9pPr marL="3886200" indent="-228600" eaLnBrk="0" fontAlgn="base" hangingPunct="0">
              <a:spcBef>
                <a:spcPct val="0"/>
              </a:spcBef>
              <a:spcAft>
                <a:spcPct val="0"/>
              </a:spcAft>
              <a:defRPr sz="2800" b="1" u="sng">
                <a:solidFill>
                  <a:schemeClr val="tx1"/>
                </a:solidFill>
                <a:latin typeface="Arial" panose="020B0604020202020204" pitchFamily="34" charset="0"/>
              </a:defRPr>
            </a:lvl9pPr>
          </a:lstStyle>
          <a:p>
            <a:pPr algn="ctr" eaLnBrk="1" hangingPunct="1">
              <a:defRPr/>
            </a:pPr>
            <a:endParaRPr lang="en-US" sz="5800" b="0" u="none" smtClean="0">
              <a:solidFill>
                <a:schemeClr val="bg1"/>
              </a:solidFill>
              <a:latin typeface="Verdana" panose="020B0604030504040204" pitchFamily="34" charset="0"/>
            </a:endParaRPr>
          </a:p>
        </p:txBody>
      </p:sp>
      <p:sp>
        <p:nvSpPr>
          <p:cNvPr id="6" name="Rectangle 4"/>
          <p:cNvSpPr>
            <a:spLocks noGrp="1" noChangeArrowheads="1"/>
          </p:cNvSpPr>
          <p:nvPr>
            <p:ph type="dt" sz="half" idx="10"/>
          </p:nvPr>
        </p:nvSpPr>
        <p:spPr>
          <a:xfrm>
            <a:off x="457200" y="6248400"/>
            <a:ext cx="2133600" cy="457200"/>
          </a:xfrm>
        </p:spPr>
        <p:txBody>
          <a:bodyPr/>
          <a:lstStyle>
            <a:lvl1pPr>
              <a:defRPr sz="1100" i="0">
                <a:solidFill>
                  <a:schemeClr val="tx1"/>
                </a:solidFill>
              </a:defRPr>
            </a:lvl1pPr>
          </a:lstStyle>
          <a:p>
            <a:pPr>
              <a:defRPr/>
            </a:pPr>
            <a:r>
              <a:rPr lang="tr-TR"/>
              <a:t>Kalite bir hayat tarzıdır. </a:t>
            </a:r>
          </a:p>
          <a:p>
            <a:pPr>
              <a:defRPr/>
            </a:pPr>
            <a:endParaRPr lang="tr-TR"/>
          </a:p>
          <a:p>
            <a:pPr>
              <a:defRPr/>
            </a:pPr>
            <a:r>
              <a:rPr lang="tr-TR"/>
              <a:t>	      </a:t>
            </a:r>
          </a:p>
        </p:txBody>
      </p:sp>
      <p:sp>
        <p:nvSpPr>
          <p:cNvPr id="7" name="Rectangle 5"/>
          <p:cNvSpPr>
            <a:spLocks noGrp="1" noChangeArrowheads="1"/>
          </p:cNvSpPr>
          <p:nvPr>
            <p:ph type="ftr" sz="quarter" idx="11"/>
          </p:nvPr>
        </p:nvSpPr>
        <p:spPr>
          <a:xfrm>
            <a:off x="3124200" y="6248400"/>
            <a:ext cx="2895600" cy="457200"/>
          </a:xfrm>
          <a:prstGeom prst="rect">
            <a:avLst/>
          </a:prstGeom>
        </p:spPr>
        <p:txBody>
          <a:bodyPr/>
          <a:lstStyle>
            <a:lvl1pPr eaLnBrk="1" hangingPunct="1">
              <a:defRPr>
                <a:solidFill>
                  <a:schemeClr val="tx1"/>
                </a:solidFill>
                <a:effectLst/>
                <a:latin typeface="Arial" charset="0"/>
              </a:defRPr>
            </a:lvl1pPr>
          </a:lstStyle>
          <a:p>
            <a:pPr>
              <a:defRPr/>
            </a:pPr>
            <a:endParaRPr lang="tr-TR"/>
          </a:p>
          <a:p>
            <a:pPr>
              <a:defRPr/>
            </a:pPr>
            <a:endParaRPr lang="tr-TR"/>
          </a:p>
        </p:txBody>
      </p:sp>
      <p:sp>
        <p:nvSpPr>
          <p:cNvPr id="8" name="Rectangle 6"/>
          <p:cNvSpPr>
            <a:spLocks noGrp="1" noChangeArrowheads="1"/>
          </p:cNvSpPr>
          <p:nvPr>
            <p:ph type="sldNum" sz="quarter" idx="12"/>
          </p:nvPr>
        </p:nvSpPr>
        <p:spPr>
          <a:xfrm>
            <a:off x="6553200" y="6248400"/>
            <a:ext cx="1331913" cy="457200"/>
          </a:xfrm>
        </p:spPr>
        <p:txBody>
          <a:bodyPr/>
          <a:lstStyle>
            <a:lvl1pPr>
              <a:defRPr>
                <a:solidFill>
                  <a:schemeClr val="tx1"/>
                </a:solidFill>
              </a:defRPr>
            </a:lvl1pPr>
          </a:lstStyle>
          <a:p>
            <a:pPr>
              <a:defRPr/>
            </a:pPr>
            <a:fld id="{3EC74BB4-0BCA-48C3-852F-D94D7D105A01}" type="slidenum">
              <a:rPr lang="tr-TR" altLang="tr-TR"/>
              <a:pPr>
                <a:defRPr/>
              </a:pPr>
              <a:t>‹#›</a:t>
            </a:fld>
            <a:endParaRPr lang="tr-TR" altLang="tr-TR"/>
          </a:p>
        </p:txBody>
      </p:sp>
    </p:spTree>
    <p:extLst>
      <p:ext uri="{BB962C8B-B14F-4D97-AF65-F5344CB8AC3E}">
        <p14:creationId xmlns:p14="http://schemas.microsoft.com/office/powerpoint/2010/main" val="749466727"/>
      </p:ext>
    </p:extLst>
  </p:cSld>
  <p:clrMapOvr>
    <a:masterClrMapping/>
  </p:clrMapOvr>
  <p:transition spd="med"/>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showMasterPhAnim="0" type="vertTx" preserve="1">
  <p:cSld name="Başlık, Dikey Metin">
    <p:spTree>
      <p:nvGrpSpPr>
        <p:cNvPr id="1" name=""/>
        <p:cNvGrpSpPr/>
        <p:nvPr/>
      </p:nvGrpSpPr>
      <p:grpSpPr>
        <a:xfrm>
          <a:off x="0" y="0"/>
          <a:ext cx="0" cy="0"/>
          <a:chOff x="0" y="0"/>
          <a:chExt cx="0" cy="0"/>
        </a:xfrm>
      </p:grpSpPr>
      <p:sp>
        <p:nvSpPr>
          <p:cNvPr id="4"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5"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3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8" name="5 Slayt Numarası Yer Tutucusu"/>
          <p:cNvSpPr>
            <a:spLocks noGrp="1"/>
          </p:cNvSpPr>
          <p:nvPr>
            <p:ph type="sldNum" sz="quarter" idx="11"/>
          </p:nvPr>
        </p:nvSpPr>
        <p:spPr/>
        <p:txBody>
          <a:bodyPr/>
          <a:lstStyle>
            <a:lvl1pPr>
              <a:defRPr/>
            </a:lvl1pPr>
          </a:lstStyle>
          <a:p>
            <a:pPr>
              <a:defRPr/>
            </a:pPr>
            <a:fld id="{60C23C74-30A7-4AFE-9EA4-A5D38A1B5B41}" type="slidenum">
              <a:rPr lang="tr-TR" altLang="tr-TR"/>
              <a:pPr>
                <a:defRPr/>
              </a:pPr>
              <a:t>‹#›</a:t>
            </a:fld>
            <a:endParaRPr lang="tr-TR" altLang="tr-TR"/>
          </a:p>
        </p:txBody>
      </p:sp>
    </p:spTree>
    <p:extLst>
      <p:ext uri="{BB962C8B-B14F-4D97-AF65-F5344CB8AC3E}">
        <p14:creationId xmlns:p14="http://schemas.microsoft.com/office/powerpoint/2010/main" val="291587809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showMasterPhAnim="0" type="vertTitleAndTx" preserve="1">
  <p:cSld name="Dikey Başlık ve Metin">
    <p:spTree>
      <p:nvGrpSpPr>
        <p:cNvPr id="1" name=""/>
        <p:cNvGrpSpPr/>
        <p:nvPr/>
      </p:nvGrpSpPr>
      <p:grpSpPr>
        <a:xfrm>
          <a:off x="0" y="0"/>
          <a:ext cx="0" cy="0"/>
          <a:chOff x="0" y="0"/>
          <a:chExt cx="0" cy="0"/>
        </a:xfrm>
      </p:grpSpPr>
      <p:sp>
        <p:nvSpPr>
          <p:cNvPr id="4"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5"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Dikey Başlık"/>
          <p:cNvSpPr>
            <a:spLocks noGrp="1"/>
          </p:cNvSpPr>
          <p:nvPr>
            <p:ph type="title" orient="vert"/>
          </p:nvPr>
        </p:nvSpPr>
        <p:spPr>
          <a:xfrm>
            <a:off x="6858000" y="34925"/>
            <a:ext cx="2286000" cy="61309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0" y="34925"/>
            <a:ext cx="6705600" cy="61309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3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8" name="5 Slayt Numarası Yer Tutucusu"/>
          <p:cNvSpPr>
            <a:spLocks noGrp="1"/>
          </p:cNvSpPr>
          <p:nvPr>
            <p:ph type="sldNum" sz="quarter" idx="11"/>
          </p:nvPr>
        </p:nvSpPr>
        <p:spPr/>
        <p:txBody>
          <a:bodyPr/>
          <a:lstStyle>
            <a:lvl1pPr>
              <a:defRPr/>
            </a:lvl1pPr>
          </a:lstStyle>
          <a:p>
            <a:pPr>
              <a:defRPr/>
            </a:pPr>
            <a:fld id="{860DABB6-FAD1-4FB6-A751-110803FD9955}" type="slidenum">
              <a:rPr lang="tr-TR" altLang="tr-TR"/>
              <a:pPr>
                <a:defRPr/>
              </a:pPr>
              <a:t>‹#›</a:t>
            </a:fld>
            <a:endParaRPr lang="tr-TR" altLang="tr-TR"/>
          </a:p>
        </p:txBody>
      </p:sp>
    </p:spTree>
    <p:extLst>
      <p:ext uri="{BB962C8B-B14F-4D97-AF65-F5344CB8AC3E}">
        <p14:creationId xmlns:p14="http://schemas.microsoft.com/office/powerpoint/2010/main" val="311382177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showMasterPhAnim="0" type="tbl" preserve="1">
  <p:cSld name="Başlık ve Tablo">
    <p:spTree>
      <p:nvGrpSpPr>
        <p:cNvPr id="1" name=""/>
        <p:cNvGrpSpPr/>
        <p:nvPr/>
      </p:nvGrpSpPr>
      <p:grpSpPr>
        <a:xfrm>
          <a:off x="0" y="0"/>
          <a:ext cx="0" cy="0"/>
          <a:chOff x="0" y="0"/>
          <a:chExt cx="0" cy="0"/>
        </a:xfrm>
      </p:grpSpPr>
      <p:sp>
        <p:nvSpPr>
          <p:cNvPr id="4"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5"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a:xfrm>
            <a:off x="0" y="34925"/>
            <a:ext cx="9144000" cy="1052513"/>
          </a:xfrm>
        </p:spPr>
        <p:txBody>
          <a:bodyPr/>
          <a:lstStyle/>
          <a:p>
            <a:r>
              <a:rPr lang="tr-TR" smtClean="0"/>
              <a:t>Asıl başlık stili için tıklatın</a:t>
            </a:r>
            <a:endParaRPr lang="tr-TR"/>
          </a:p>
        </p:txBody>
      </p:sp>
      <p:sp>
        <p:nvSpPr>
          <p:cNvPr id="3" name="2 Tablo Yer Tutucusu"/>
          <p:cNvSpPr>
            <a:spLocks noGrp="1"/>
          </p:cNvSpPr>
          <p:nvPr>
            <p:ph type="tbl" idx="1"/>
          </p:nvPr>
        </p:nvSpPr>
        <p:spPr>
          <a:xfrm>
            <a:off x="0" y="1635125"/>
            <a:ext cx="9144000" cy="4530725"/>
          </a:xfrm>
        </p:spPr>
        <p:txBody>
          <a:bodyPr/>
          <a:lstStyle/>
          <a:p>
            <a:pPr lvl="0"/>
            <a:endParaRPr lang="tr-TR" noProof="0" smtClean="0"/>
          </a:p>
        </p:txBody>
      </p:sp>
      <p:sp>
        <p:nvSpPr>
          <p:cNvPr id="7" name="3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8" name="5 Slayt Numarası Yer Tutucusu"/>
          <p:cNvSpPr>
            <a:spLocks noGrp="1"/>
          </p:cNvSpPr>
          <p:nvPr>
            <p:ph type="sldNum" sz="quarter" idx="11"/>
          </p:nvPr>
        </p:nvSpPr>
        <p:spPr/>
        <p:txBody>
          <a:bodyPr/>
          <a:lstStyle>
            <a:lvl1pPr>
              <a:defRPr/>
            </a:lvl1pPr>
          </a:lstStyle>
          <a:p>
            <a:pPr>
              <a:defRPr/>
            </a:pPr>
            <a:fld id="{96143D09-B5C2-407E-A2D3-7CF9341E4423}" type="slidenum">
              <a:rPr lang="tr-TR" altLang="tr-TR"/>
              <a:pPr>
                <a:defRPr/>
              </a:pPr>
              <a:t>‹#›</a:t>
            </a:fld>
            <a:endParaRPr lang="tr-TR" altLang="tr-TR"/>
          </a:p>
        </p:txBody>
      </p:sp>
    </p:spTree>
    <p:extLst>
      <p:ext uri="{BB962C8B-B14F-4D97-AF65-F5344CB8AC3E}">
        <p14:creationId xmlns:p14="http://schemas.microsoft.com/office/powerpoint/2010/main" val="296833361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showMasterPhAnim="0" type="obj" preserve="1">
  <p:cSld name="Başlık ve İçerik">
    <p:spTree>
      <p:nvGrpSpPr>
        <p:cNvPr id="1" name=""/>
        <p:cNvGrpSpPr/>
        <p:nvPr/>
      </p:nvGrpSpPr>
      <p:grpSpPr>
        <a:xfrm>
          <a:off x="0" y="0"/>
          <a:ext cx="0" cy="0"/>
          <a:chOff x="0" y="0"/>
          <a:chExt cx="0" cy="0"/>
        </a:xfrm>
      </p:grpSpPr>
      <p:sp>
        <p:nvSpPr>
          <p:cNvPr id="4"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5"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dirty="0" smtClean="0"/>
              <a:t>Asıl metin stillerini düzenlemek için tıklatın</a:t>
            </a:r>
          </a:p>
          <a:p>
            <a:pPr lvl="1"/>
            <a:r>
              <a:rPr lang="tr-TR" dirty="0" smtClean="0"/>
              <a:t>İkinci düzey</a:t>
            </a:r>
          </a:p>
          <a:p>
            <a:pPr lvl="2"/>
            <a:r>
              <a:rPr lang="tr-TR" dirty="0" smtClean="0"/>
              <a:t>Üçüncü düzey</a:t>
            </a:r>
          </a:p>
          <a:p>
            <a:pPr lvl="3"/>
            <a:r>
              <a:rPr lang="tr-TR" dirty="0" smtClean="0"/>
              <a:t>Dördüncü düzey</a:t>
            </a:r>
          </a:p>
          <a:p>
            <a:pPr lvl="4"/>
            <a:r>
              <a:rPr lang="tr-TR" dirty="0" smtClean="0"/>
              <a:t>Beşinci düzey</a:t>
            </a:r>
            <a:endParaRPr lang="tr-TR" dirty="0"/>
          </a:p>
        </p:txBody>
      </p:sp>
      <p:sp>
        <p:nvSpPr>
          <p:cNvPr id="7" name="3 Veri Yer Tutucusu"/>
          <p:cNvSpPr>
            <a:spLocks noGrp="1"/>
          </p:cNvSpPr>
          <p:nvPr>
            <p:ph type="dt" sz="half" idx="10"/>
          </p:nvPr>
        </p:nvSpPr>
        <p:spPr/>
        <p:txBody>
          <a:bodyPr/>
          <a:lstStyle>
            <a:lvl1pPr>
              <a:defRPr sz="500"/>
            </a:lvl1pPr>
          </a:lstStyle>
          <a:p>
            <a:pPr>
              <a:defRPr/>
            </a:pPr>
            <a:endParaRPr lang="tr-TR"/>
          </a:p>
          <a:p>
            <a:pPr>
              <a:defRPr/>
            </a:pPr>
            <a:r>
              <a:rPr lang="tr-TR"/>
              <a:t>www.tse.org.tr</a:t>
            </a:r>
          </a:p>
        </p:txBody>
      </p:sp>
      <p:sp>
        <p:nvSpPr>
          <p:cNvPr id="8" name="5 Slayt Numarası Yer Tutucusu"/>
          <p:cNvSpPr>
            <a:spLocks noGrp="1"/>
          </p:cNvSpPr>
          <p:nvPr>
            <p:ph type="sldNum" sz="quarter" idx="11"/>
          </p:nvPr>
        </p:nvSpPr>
        <p:spPr/>
        <p:txBody>
          <a:bodyPr/>
          <a:lstStyle>
            <a:lvl1pPr>
              <a:defRPr/>
            </a:lvl1pPr>
          </a:lstStyle>
          <a:p>
            <a:pPr>
              <a:defRPr/>
            </a:pPr>
            <a:fld id="{BAC03F83-B627-4838-AE14-4DB3310A21C2}" type="slidenum">
              <a:rPr lang="tr-TR" altLang="tr-TR"/>
              <a:pPr>
                <a:defRPr/>
              </a:pPr>
              <a:t>‹#›</a:t>
            </a:fld>
            <a:endParaRPr lang="tr-TR" altLang="tr-TR"/>
          </a:p>
        </p:txBody>
      </p:sp>
    </p:spTree>
    <p:extLst>
      <p:ext uri="{BB962C8B-B14F-4D97-AF65-F5344CB8AC3E}">
        <p14:creationId xmlns:p14="http://schemas.microsoft.com/office/powerpoint/2010/main" val="128474858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showMasterPhAnim="0" type="secHead" preserve="1">
  <p:cSld name="Bölüm Üstbilgisi">
    <p:spTree>
      <p:nvGrpSpPr>
        <p:cNvPr id="1" name=""/>
        <p:cNvGrpSpPr/>
        <p:nvPr/>
      </p:nvGrpSpPr>
      <p:grpSpPr>
        <a:xfrm>
          <a:off x="0" y="0"/>
          <a:ext cx="0" cy="0"/>
          <a:chOff x="0" y="0"/>
          <a:chExt cx="0" cy="0"/>
        </a:xfrm>
      </p:grpSpPr>
      <p:sp>
        <p:nvSpPr>
          <p:cNvPr id="4"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5"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dirty="0" smtClean="0"/>
              <a:t>Asıl başlık stili için tıklatın</a:t>
            </a:r>
            <a:endParaRPr lang="tr-TR" dirty="0"/>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7" name="3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8" name="5 Slayt Numarası Yer Tutucusu"/>
          <p:cNvSpPr>
            <a:spLocks noGrp="1"/>
          </p:cNvSpPr>
          <p:nvPr>
            <p:ph type="sldNum" sz="quarter" idx="11"/>
          </p:nvPr>
        </p:nvSpPr>
        <p:spPr/>
        <p:txBody>
          <a:bodyPr/>
          <a:lstStyle>
            <a:lvl1pPr>
              <a:defRPr/>
            </a:lvl1pPr>
          </a:lstStyle>
          <a:p>
            <a:pPr>
              <a:defRPr/>
            </a:pPr>
            <a:fld id="{8E82F644-616C-464C-9172-BD8526665EF9}" type="slidenum">
              <a:rPr lang="tr-TR" altLang="tr-TR"/>
              <a:pPr>
                <a:defRPr/>
              </a:pPr>
              <a:t>‹#›</a:t>
            </a:fld>
            <a:endParaRPr lang="tr-TR" altLang="tr-TR"/>
          </a:p>
        </p:txBody>
      </p:sp>
    </p:spTree>
    <p:extLst>
      <p:ext uri="{BB962C8B-B14F-4D97-AF65-F5344CB8AC3E}">
        <p14:creationId xmlns:p14="http://schemas.microsoft.com/office/powerpoint/2010/main" val="168776879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showMasterPhAnim="0" type="twoObj" preserve="1">
  <p:cSld name="İki İçerik">
    <p:spTree>
      <p:nvGrpSpPr>
        <p:cNvPr id="1" name=""/>
        <p:cNvGrpSpPr/>
        <p:nvPr/>
      </p:nvGrpSpPr>
      <p:grpSpPr>
        <a:xfrm>
          <a:off x="0" y="0"/>
          <a:ext cx="0" cy="0"/>
          <a:chOff x="0" y="0"/>
          <a:chExt cx="0" cy="0"/>
        </a:xfrm>
      </p:grpSpPr>
      <p:sp>
        <p:nvSpPr>
          <p:cNvPr id="5"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6"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0" y="1635125"/>
            <a:ext cx="4495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35125"/>
            <a:ext cx="4495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8" name="4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9" name="6 Slayt Numarası Yer Tutucusu"/>
          <p:cNvSpPr>
            <a:spLocks noGrp="1"/>
          </p:cNvSpPr>
          <p:nvPr>
            <p:ph type="sldNum" sz="quarter" idx="11"/>
          </p:nvPr>
        </p:nvSpPr>
        <p:spPr/>
        <p:txBody>
          <a:bodyPr/>
          <a:lstStyle>
            <a:lvl1pPr>
              <a:defRPr/>
            </a:lvl1pPr>
          </a:lstStyle>
          <a:p>
            <a:pPr>
              <a:defRPr/>
            </a:pPr>
            <a:fld id="{44F55000-B794-4C2F-804F-026126FDD234}" type="slidenum">
              <a:rPr lang="tr-TR" altLang="tr-TR"/>
              <a:pPr>
                <a:defRPr/>
              </a:pPr>
              <a:t>‹#›</a:t>
            </a:fld>
            <a:endParaRPr lang="tr-TR" altLang="tr-TR"/>
          </a:p>
        </p:txBody>
      </p:sp>
    </p:spTree>
    <p:extLst>
      <p:ext uri="{BB962C8B-B14F-4D97-AF65-F5344CB8AC3E}">
        <p14:creationId xmlns:p14="http://schemas.microsoft.com/office/powerpoint/2010/main" val="80959181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showMasterPhAnim="0" type="twoTxTwoObj" preserve="1">
  <p:cSld name="Karşılaştırma">
    <p:spTree>
      <p:nvGrpSpPr>
        <p:cNvPr id="1" name=""/>
        <p:cNvGrpSpPr/>
        <p:nvPr/>
      </p:nvGrpSpPr>
      <p:grpSpPr>
        <a:xfrm>
          <a:off x="0" y="0"/>
          <a:ext cx="0" cy="0"/>
          <a:chOff x="0" y="0"/>
          <a:chExt cx="0" cy="0"/>
        </a:xfrm>
      </p:grpSpPr>
      <p:sp>
        <p:nvSpPr>
          <p:cNvPr id="7"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8"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a:xfrm>
            <a:off x="457200" y="274638"/>
            <a:ext cx="8229600" cy="1143000"/>
          </a:xfrm>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dirty="0" smtClean="0"/>
              <a:t>Asıl metin stillerini düzenlemek için tıklatın</a:t>
            </a:r>
          </a:p>
          <a:p>
            <a:pPr lvl="1"/>
            <a:r>
              <a:rPr lang="tr-TR" dirty="0" smtClean="0"/>
              <a:t>İkinci düzey</a:t>
            </a:r>
          </a:p>
          <a:p>
            <a:pPr lvl="2"/>
            <a:r>
              <a:rPr lang="tr-TR" dirty="0" smtClean="0"/>
              <a:t>Üçüncü düzey</a:t>
            </a:r>
          </a:p>
          <a:p>
            <a:pPr lvl="3"/>
            <a:r>
              <a:rPr lang="tr-TR" dirty="0" smtClean="0"/>
              <a:t>Dördüncü düzey</a:t>
            </a:r>
          </a:p>
          <a:p>
            <a:pPr lvl="4"/>
            <a:r>
              <a:rPr lang="tr-TR" dirty="0" smtClean="0"/>
              <a:t>Beşinci düzey</a:t>
            </a:r>
            <a:endParaRPr lang="tr-TR" dirty="0"/>
          </a:p>
        </p:txBody>
      </p:sp>
      <p:sp>
        <p:nvSpPr>
          <p:cNvPr id="10" name="6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11" name="8 Slayt Numarası Yer Tutucusu"/>
          <p:cNvSpPr>
            <a:spLocks noGrp="1"/>
          </p:cNvSpPr>
          <p:nvPr>
            <p:ph type="sldNum" sz="quarter" idx="11"/>
          </p:nvPr>
        </p:nvSpPr>
        <p:spPr/>
        <p:txBody>
          <a:bodyPr/>
          <a:lstStyle>
            <a:lvl1pPr>
              <a:defRPr/>
            </a:lvl1pPr>
          </a:lstStyle>
          <a:p>
            <a:pPr>
              <a:defRPr/>
            </a:pPr>
            <a:fld id="{CE457248-237D-464F-A5D9-C65F17705E4E}" type="slidenum">
              <a:rPr lang="tr-TR" altLang="tr-TR"/>
              <a:pPr>
                <a:defRPr/>
              </a:pPr>
              <a:t>‹#›</a:t>
            </a:fld>
            <a:endParaRPr lang="tr-TR" altLang="tr-TR"/>
          </a:p>
        </p:txBody>
      </p:sp>
    </p:spTree>
    <p:extLst>
      <p:ext uri="{BB962C8B-B14F-4D97-AF65-F5344CB8AC3E}">
        <p14:creationId xmlns:p14="http://schemas.microsoft.com/office/powerpoint/2010/main" val="418216375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20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showMasterPhAnim="0" type="titleOnly" preserve="1">
  <p:cSld name="Yalnızca Başlık">
    <p:spTree>
      <p:nvGrpSpPr>
        <p:cNvPr id="1" name=""/>
        <p:cNvGrpSpPr/>
        <p:nvPr/>
      </p:nvGrpSpPr>
      <p:grpSpPr>
        <a:xfrm>
          <a:off x="0" y="0"/>
          <a:ext cx="0" cy="0"/>
          <a:chOff x="0" y="0"/>
          <a:chExt cx="0" cy="0"/>
        </a:xfrm>
      </p:grpSpPr>
      <p:sp>
        <p:nvSpPr>
          <p:cNvPr id="3"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4"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p:txBody>
          <a:bodyPr/>
          <a:lstStyle/>
          <a:p>
            <a:r>
              <a:rPr lang="tr-TR" smtClean="0"/>
              <a:t>Asıl başlık stili için tıklatın</a:t>
            </a:r>
            <a:endParaRPr lang="tr-TR"/>
          </a:p>
        </p:txBody>
      </p:sp>
      <p:sp>
        <p:nvSpPr>
          <p:cNvPr id="6" name="2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7" name="4 Slayt Numarası Yer Tutucusu"/>
          <p:cNvSpPr>
            <a:spLocks noGrp="1"/>
          </p:cNvSpPr>
          <p:nvPr>
            <p:ph type="sldNum" sz="quarter" idx="11"/>
          </p:nvPr>
        </p:nvSpPr>
        <p:spPr/>
        <p:txBody>
          <a:bodyPr/>
          <a:lstStyle>
            <a:lvl1pPr>
              <a:defRPr/>
            </a:lvl1pPr>
          </a:lstStyle>
          <a:p>
            <a:pPr>
              <a:defRPr/>
            </a:pPr>
            <a:fld id="{124F2016-E24C-4922-B5AE-F25CD0ACD6F9}" type="slidenum">
              <a:rPr lang="tr-TR" altLang="tr-TR"/>
              <a:pPr>
                <a:defRPr/>
              </a:pPr>
              <a:t>‹#›</a:t>
            </a:fld>
            <a:endParaRPr lang="tr-TR" altLang="tr-TR"/>
          </a:p>
        </p:txBody>
      </p:sp>
    </p:spTree>
    <p:extLst>
      <p:ext uri="{BB962C8B-B14F-4D97-AF65-F5344CB8AC3E}">
        <p14:creationId xmlns:p14="http://schemas.microsoft.com/office/powerpoint/2010/main" val="356096607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20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showMasterPhAnim="0" type="blank" preserve="1">
  <p:cSld name="Boş">
    <p:spTree>
      <p:nvGrpSpPr>
        <p:cNvPr id="1" name=""/>
        <p:cNvGrpSpPr/>
        <p:nvPr/>
      </p:nvGrpSpPr>
      <p:grpSpPr>
        <a:xfrm>
          <a:off x="0" y="0"/>
          <a:ext cx="0" cy="0"/>
          <a:chOff x="0" y="0"/>
          <a:chExt cx="0" cy="0"/>
        </a:xfrm>
      </p:grpSpPr>
      <p:sp>
        <p:nvSpPr>
          <p:cNvPr id="2"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3"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5" name="1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6" name="3 Slayt Numarası Yer Tutucusu"/>
          <p:cNvSpPr>
            <a:spLocks noGrp="1"/>
          </p:cNvSpPr>
          <p:nvPr>
            <p:ph type="sldNum" sz="quarter" idx="11"/>
          </p:nvPr>
        </p:nvSpPr>
        <p:spPr/>
        <p:txBody>
          <a:bodyPr/>
          <a:lstStyle>
            <a:lvl1pPr>
              <a:defRPr/>
            </a:lvl1pPr>
          </a:lstStyle>
          <a:p>
            <a:pPr>
              <a:defRPr/>
            </a:pPr>
            <a:fld id="{BFB6D884-7961-4A8C-9B13-5713087AC270}" type="slidenum">
              <a:rPr lang="tr-TR" altLang="tr-TR"/>
              <a:pPr>
                <a:defRPr/>
              </a:pPr>
              <a:t>‹#›</a:t>
            </a:fld>
            <a:endParaRPr lang="tr-TR" altLang="tr-TR"/>
          </a:p>
        </p:txBody>
      </p:sp>
    </p:spTree>
    <p:extLst>
      <p:ext uri="{BB962C8B-B14F-4D97-AF65-F5344CB8AC3E}">
        <p14:creationId xmlns:p14="http://schemas.microsoft.com/office/powerpoint/2010/main" val="150736091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20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showMasterPhAnim="0" type="objTx" preserve="1">
  <p:cSld name="Başlıklı İçerik">
    <p:spTree>
      <p:nvGrpSpPr>
        <p:cNvPr id="1" name=""/>
        <p:cNvGrpSpPr/>
        <p:nvPr/>
      </p:nvGrpSpPr>
      <p:grpSpPr>
        <a:xfrm>
          <a:off x="0" y="0"/>
          <a:ext cx="0" cy="0"/>
          <a:chOff x="0" y="0"/>
          <a:chExt cx="0" cy="0"/>
        </a:xfrm>
      </p:grpSpPr>
      <p:sp>
        <p:nvSpPr>
          <p:cNvPr id="5"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6"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a:xfrm>
            <a:off x="457200" y="273050"/>
            <a:ext cx="3008313" cy="1162050"/>
          </a:xfrm>
        </p:spPr>
        <p:txBody>
          <a:bodyPr/>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8" name="4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9" name="6 Slayt Numarası Yer Tutucusu"/>
          <p:cNvSpPr>
            <a:spLocks noGrp="1"/>
          </p:cNvSpPr>
          <p:nvPr>
            <p:ph type="sldNum" sz="quarter" idx="11"/>
          </p:nvPr>
        </p:nvSpPr>
        <p:spPr/>
        <p:txBody>
          <a:bodyPr/>
          <a:lstStyle>
            <a:lvl1pPr>
              <a:defRPr/>
            </a:lvl1pPr>
          </a:lstStyle>
          <a:p>
            <a:pPr>
              <a:defRPr/>
            </a:pPr>
            <a:fld id="{501C79C8-0E10-4DB7-B518-1743A2E0C648}" type="slidenum">
              <a:rPr lang="tr-TR" altLang="tr-TR"/>
              <a:pPr>
                <a:defRPr/>
              </a:pPr>
              <a:t>‹#›</a:t>
            </a:fld>
            <a:endParaRPr lang="tr-TR" altLang="tr-TR"/>
          </a:p>
        </p:txBody>
      </p:sp>
    </p:spTree>
    <p:extLst>
      <p:ext uri="{BB962C8B-B14F-4D97-AF65-F5344CB8AC3E}">
        <p14:creationId xmlns:p14="http://schemas.microsoft.com/office/powerpoint/2010/main" val="295258133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showMasterPhAnim="0" type="picTx" preserve="1">
  <p:cSld name="Başlıklı Resim">
    <p:spTree>
      <p:nvGrpSpPr>
        <p:cNvPr id="1" name=""/>
        <p:cNvGrpSpPr/>
        <p:nvPr/>
      </p:nvGrpSpPr>
      <p:grpSpPr>
        <a:xfrm>
          <a:off x="0" y="0"/>
          <a:ext cx="0" cy="0"/>
          <a:chOff x="0" y="0"/>
          <a:chExt cx="0" cy="0"/>
        </a:xfrm>
      </p:grpSpPr>
      <p:sp>
        <p:nvSpPr>
          <p:cNvPr id="5"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6"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a:xfrm>
            <a:off x="1792288" y="4800600"/>
            <a:ext cx="5486400" cy="566738"/>
          </a:xfrm>
        </p:spPr>
        <p:txBody>
          <a:bodyPr/>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8" name="4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9" name="6 Slayt Numarası Yer Tutucusu"/>
          <p:cNvSpPr>
            <a:spLocks noGrp="1"/>
          </p:cNvSpPr>
          <p:nvPr>
            <p:ph type="sldNum" sz="quarter" idx="11"/>
          </p:nvPr>
        </p:nvSpPr>
        <p:spPr/>
        <p:txBody>
          <a:bodyPr/>
          <a:lstStyle>
            <a:lvl1pPr>
              <a:defRPr/>
            </a:lvl1pPr>
          </a:lstStyle>
          <a:p>
            <a:pPr>
              <a:defRPr/>
            </a:pPr>
            <a:fld id="{2128F9D6-E1E2-45FA-863C-54707B30D07E}" type="slidenum">
              <a:rPr lang="tr-TR" altLang="tr-TR"/>
              <a:pPr>
                <a:defRPr/>
              </a:pPr>
              <a:t>‹#›</a:t>
            </a:fld>
            <a:endParaRPr lang="tr-TR" altLang="tr-TR"/>
          </a:p>
        </p:txBody>
      </p:sp>
    </p:spTree>
    <p:extLst>
      <p:ext uri="{BB962C8B-B14F-4D97-AF65-F5344CB8AC3E}">
        <p14:creationId xmlns:p14="http://schemas.microsoft.com/office/powerpoint/2010/main" val="96012979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9202" name="Rectangle 2"/>
          <p:cNvSpPr>
            <a:spLocks noGrp="1" noChangeArrowheads="1"/>
          </p:cNvSpPr>
          <p:nvPr>
            <p:ph type="title"/>
          </p:nvPr>
        </p:nvSpPr>
        <p:spPr bwMode="auto">
          <a:xfrm>
            <a:off x="0" y="34925"/>
            <a:ext cx="9144000" cy="1052513"/>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tr-TR" altLang="tr-TR" smtClean="0"/>
              <a:t>Türk Standardları Enstitüsü</a:t>
            </a:r>
          </a:p>
        </p:txBody>
      </p:sp>
      <p:sp>
        <p:nvSpPr>
          <p:cNvPr id="179203" name="Rectangle 3"/>
          <p:cNvSpPr>
            <a:spLocks noGrp="1" noChangeArrowheads="1"/>
          </p:cNvSpPr>
          <p:nvPr>
            <p:ph type="body" idx="1"/>
          </p:nvPr>
        </p:nvSpPr>
        <p:spPr bwMode="auto">
          <a:xfrm>
            <a:off x="0" y="1635125"/>
            <a:ext cx="9144000" cy="453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r-TR" altLang="tr-TR" smtClean="0"/>
              <a:t>Click to edit Master text styles</a:t>
            </a:r>
          </a:p>
          <a:p>
            <a:pPr lvl="1"/>
            <a:r>
              <a:rPr lang="tr-TR" altLang="tr-TR" smtClean="0"/>
              <a:t>Second level</a:t>
            </a:r>
          </a:p>
          <a:p>
            <a:pPr lvl="2"/>
            <a:r>
              <a:rPr lang="tr-TR" altLang="tr-TR" smtClean="0"/>
              <a:t>Third level</a:t>
            </a:r>
          </a:p>
          <a:p>
            <a:pPr lvl="3"/>
            <a:r>
              <a:rPr lang="tr-TR" altLang="tr-TR" smtClean="0"/>
              <a:t>Fourth level</a:t>
            </a:r>
          </a:p>
          <a:p>
            <a:pPr lvl="4"/>
            <a:r>
              <a:rPr lang="tr-TR" altLang="tr-TR" smtClean="0"/>
              <a:t>Fifth level</a:t>
            </a:r>
          </a:p>
        </p:txBody>
      </p:sp>
      <p:sp>
        <p:nvSpPr>
          <p:cNvPr id="179204" name="Rectangle 4"/>
          <p:cNvSpPr>
            <a:spLocks noGrp="1" noChangeArrowheads="1"/>
          </p:cNvSpPr>
          <p:nvPr>
            <p:ph type="dt" sz="half" idx="2"/>
          </p:nvPr>
        </p:nvSpPr>
        <p:spPr bwMode="auto">
          <a:xfrm>
            <a:off x="384175" y="6211888"/>
            <a:ext cx="2459038"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500" b="0" i="1" u="none">
                <a:solidFill>
                  <a:srgbClr val="FF0000"/>
                </a:solidFill>
                <a:latin typeface="+mj-lt"/>
              </a:defRPr>
            </a:lvl1pPr>
          </a:lstStyle>
          <a:p>
            <a:pPr>
              <a:defRPr/>
            </a:pPr>
            <a:r>
              <a:rPr lang="tr-TR"/>
              <a:t>Quality is a life style.</a:t>
            </a:r>
          </a:p>
          <a:p>
            <a:pPr>
              <a:defRPr/>
            </a:pPr>
            <a:endParaRPr lang="tr-TR"/>
          </a:p>
          <a:p>
            <a:pPr>
              <a:defRPr/>
            </a:pPr>
            <a:r>
              <a:rPr lang="tr-TR"/>
              <a:t>www.tse.org.tr</a:t>
            </a:r>
          </a:p>
        </p:txBody>
      </p:sp>
      <p:sp>
        <p:nvSpPr>
          <p:cNvPr id="179206" name="Rectangle 6"/>
          <p:cNvSpPr>
            <a:spLocks noGrp="1" noChangeArrowheads="1"/>
          </p:cNvSpPr>
          <p:nvPr>
            <p:ph type="sldNum" sz="quarter" idx="4"/>
          </p:nvPr>
        </p:nvSpPr>
        <p:spPr bwMode="auto">
          <a:xfrm>
            <a:off x="7812088" y="6597650"/>
            <a:ext cx="1268412" cy="242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b="0" u="none">
                <a:solidFill>
                  <a:srgbClr val="FF0000"/>
                </a:solidFill>
                <a:latin typeface="Verdana" pitchFamily="34" charset="0"/>
              </a:defRPr>
            </a:lvl1pPr>
          </a:lstStyle>
          <a:p>
            <a:pPr>
              <a:defRPr/>
            </a:pPr>
            <a:fld id="{B0304095-7D3B-4260-8CAD-34DB95C23B52}" type="slidenum">
              <a:rPr lang="tr-TR" altLang="tr-TR"/>
              <a:pPr>
                <a:defRPr/>
              </a:pPr>
              <a:t>‹#›</a:t>
            </a:fld>
            <a:endParaRPr lang="tr-TR" altLang="tr-TR"/>
          </a:p>
        </p:txBody>
      </p:sp>
      <p:sp>
        <p:nvSpPr>
          <p:cNvPr id="179208"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179211" name="Picture 11" descr="tse"/>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9213"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Tree>
  </p:cSld>
  <p:clrMap bg1="lt1" tx1="dk1" bg2="lt2" tx2="dk2" accent1="accent1" accent2="accent2" accent3="accent3" accent4="accent4" accent5="accent5" accent6="accent6" hlink="hlink" folHlink="folHlink"/>
  <p:sldLayoutIdLst>
    <p:sldLayoutId id="2147484435" r:id="rId1"/>
    <p:sldLayoutId id="2147484436" r:id="rId2"/>
    <p:sldLayoutId id="2147484437" r:id="rId3"/>
    <p:sldLayoutId id="2147484438" r:id="rId4"/>
    <p:sldLayoutId id="2147484439" r:id="rId5"/>
    <p:sldLayoutId id="2147484440" r:id="rId6"/>
    <p:sldLayoutId id="2147484441" r:id="rId7"/>
    <p:sldLayoutId id="2147484442" r:id="rId8"/>
    <p:sldLayoutId id="2147484443" r:id="rId9"/>
    <p:sldLayoutId id="2147484444" r:id="rId10"/>
    <p:sldLayoutId id="2147484445" r:id="rId11"/>
    <p:sldLayoutId id="2147484446" r:id="rId12"/>
  </p:sldLayoutIdLst>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9202"/>
                                        </p:tgtEl>
                                        <p:attrNameLst>
                                          <p:attrName>style.visibility</p:attrName>
                                        </p:attrNameLst>
                                      </p:cBhvr>
                                      <p:to>
                                        <p:strVal val="visible"/>
                                      </p:to>
                                    </p:set>
                                    <p:animEffect transition="in" filter="fade">
                                      <p:cBhvr>
                                        <p:cTn id="7" dur="2000"/>
                                        <p:tgtEl>
                                          <p:spTgt spid="17920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9203">
                                            <p:txEl>
                                              <p:pRg st="0" end="0"/>
                                            </p:txEl>
                                          </p:spTgt>
                                        </p:tgtEl>
                                        <p:attrNameLst>
                                          <p:attrName>style.visibility</p:attrName>
                                        </p:attrNameLst>
                                      </p:cBhvr>
                                      <p:to>
                                        <p:strVal val="visible"/>
                                      </p:to>
                                    </p:set>
                                    <p:animEffect transition="in" filter="fade">
                                      <p:cBhvr>
                                        <p:cTn id="10" dur="2000"/>
                                        <p:tgtEl>
                                          <p:spTgt spid="17920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9203">
                                            <p:txEl>
                                              <p:pRg st="1" end="1"/>
                                            </p:txEl>
                                          </p:spTgt>
                                        </p:tgtEl>
                                        <p:attrNameLst>
                                          <p:attrName>style.visibility</p:attrName>
                                        </p:attrNameLst>
                                      </p:cBhvr>
                                      <p:to>
                                        <p:strVal val="visible"/>
                                      </p:to>
                                    </p:set>
                                    <p:animEffect transition="in" filter="fade">
                                      <p:cBhvr>
                                        <p:cTn id="13" dur="2000"/>
                                        <p:tgtEl>
                                          <p:spTgt spid="17920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9203">
                                            <p:txEl>
                                              <p:pRg st="2" end="2"/>
                                            </p:txEl>
                                          </p:spTgt>
                                        </p:tgtEl>
                                        <p:attrNameLst>
                                          <p:attrName>style.visibility</p:attrName>
                                        </p:attrNameLst>
                                      </p:cBhvr>
                                      <p:to>
                                        <p:strVal val="visible"/>
                                      </p:to>
                                    </p:set>
                                    <p:animEffect transition="in" filter="fade">
                                      <p:cBhvr>
                                        <p:cTn id="16" dur="2000"/>
                                        <p:tgtEl>
                                          <p:spTgt spid="17920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79203">
                                            <p:txEl>
                                              <p:pRg st="3" end="3"/>
                                            </p:txEl>
                                          </p:spTgt>
                                        </p:tgtEl>
                                        <p:attrNameLst>
                                          <p:attrName>style.visibility</p:attrName>
                                        </p:attrNameLst>
                                      </p:cBhvr>
                                      <p:to>
                                        <p:strVal val="visible"/>
                                      </p:to>
                                    </p:set>
                                    <p:animEffect transition="in" filter="fade">
                                      <p:cBhvr>
                                        <p:cTn id="19" dur="2000"/>
                                        <p:tgtEl>
                                          <p:spTgt spid="179203">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79203">
                                            <p:txEl>
                                              <p:pRg st="4" end="4"/>
                                            </p:txEl>
                                          </p:spTgt>
                                        </p:tgtEl>
                                        <p:attrNameLst>
                                          <p:attrName>style.visibility</p:attrName>
                                        </p:attrNameLst>
                                      </p:cBhvr>
                                      <p:to>
                                        <p:strVal val="visible"/>
                                      </p:to>
                                    </p:set>
                                    <p:animEffect transition="in" filter="fade">
                                      <p:cBhvr>
                                        <p:cTn id="22" dur="2000"/>
                                        <p:tgtEl>
                                          <p:spTgt spid="179203">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79204"/>
                                        </p:tgtEl>
                                        <p:attrNameLst>
                                          <p:attrName>style.visibility</p:attrName>
                                        </p:attrNameLst>
                                      </p:cBhvr>
                                      <p:to>
                                        <p:strVal val="visible"/>
                                      </p:to>
                                    </p:set>
                                    <p:animEffect transition="in" filter="fade">
                                      <p:cBhvr>
                                        <p:cTn id="25" dur="2000"/>
                                        <p:tgtEl>
                                          <p:spTgt spid="17920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79206"/>
                                        </p:tgtEl>
                                        <p:attrNameLst>
                                          <p:attrName>style.visibility</p:attrName>
                                        </p:attrNameLst>
                                      </p:cBhvr>
                                      <p:to>
                                        <p:strVal val="visible"/>
                                      </p:to>
                                    </p:set>
                                    <p:animEffect transition="in" filter="fade">
                                      <p:cBhvr>
                                        <p:cTn id="28" dur="2000"/>
                                        <p:tgtEl>
                                          <p:spTgt spid="179206"/>
                                        </p:tgtEl>
                                      </p:cBhvr>
                                    </p:animEffect>
                                  </p:childTnLst>
                                </p:cTn>
                              </p:par>
                              <p:par>
                                <p:cTn id="29" presetID="10" presetClass="entr" presetSubtype="0" fill="hold" nodeType="withEffect">
                                  <p:stCondLst>
                                    <p:cond delay="0"/>
                                  </p:stCondLst>
                                  <p:childTnLst>
                                    <p:set>
                                      <p:cBhvr>
                                        <p:cTn id="30" dur="1" fill="hold">
                                          <p:stCondLst>
                                            <p:cond delay="0"/>
                                          </p:stCondLst>
                                        </p:cTn>
                                        <p:tgtEl>
                                          <p:spTgt spid="179208"/>
                                        </p:tgtEl>
                                        <p:attrNameLst>
                                          <p:attrName>style.visibility</p:attrName>
                                        </p:attrNameLst>
                                      </p:cBhvr>
                                      <p:to>
                                        <p:strVal val="visible"/>
                                      </p:to>
                                    </p:set>
                                    <p:animEffect transition="in" filter="fade">
                                      <p:cBhvr>
                                        <p:cTn id="31" dur="2000"/>
                                        <p:tgtEl>
                                          <p:spTgt spid="179208"/>
                                        </p:tgtEl>
                                      </p:cBhvr>
                                    </p:animEffect>
                                  </p:childTnLst>
                                </p:cTn>
                              </p:par>
                              <p:par>
                                <p:cTn id="32" presetID="10" presetClass="entr" presetSubtype="0" fill="hold" nodeType="withEffect">
                                  <p:stCondLst>
                                    <p:cond delay="0"/>
                                  </p:stCondLst>
                                  <p:childTnLst>
                                    <p:set>
                                      <p:cBhvr>
                                        <p:cTn id="33" dur="1" fill="hold">
                                          <p:stCondLst>
                                            <p:cond delay="0"/>
                                          </p:stCondLst>
                                        </p:cTn>
                                        <p:tgtEl>
                                          <p:spTgt spid="179211"/>
                                        </p:tgtEl>
                                        <p:attrNameLst>
                                          <p:attrName>style.visibility</p:attrName>
                                        </p:attrNameLst>
                                      </p:cBhvr>
                                      <p:to>
                                        <p:strVal val="visible"/>
                                      </p:to>
                                    </p:set>
                                    <p:animEffect transition="in" filter="fade">
                                      <p:cBhvr>
                                        <p:cTn id="34" dur="2000"/>
                                        <p:tgtEl>
                                          <p:spTgt spid="179211"/>
                                        </p:tgtEl>
                                      </p:cBhvr>
                                    </p:animEffect>
                                  </p:childTnLst>
                                </p:cTn>
                              </p:par>
                              <p:par>
                                <p:cTn id="35" presetID="10" presetClass="entr" presetSubtype="0" fill="hold" nodeType="withEffect">
                                  <p:stCondLst>
                                    <p:cond delay="0"/>
                                  </p:stCondLst>
                                  <p:childTnLst>
                                    <p:set>
                                      <p:cBhvr>
                                        <p:cTn id="36" dur="1" fill="hold">
                                          <p:stCondLst>
                                            <p:cond delay="0"/>
                                          </p:stCondLst>
                                        </p:cTn>
                                        <p:tgtEl>
                                          <p:spTgt spid="179213"/>
                                        </p:tgtEl>
                                        <p:attrNameLst>
                                          <p:attrName>style.visibility</p:attrName>
                                        </p:attrNameLst>
                                      </p:cBhvr>
                                      <p:to>
                                        <p:strVal val="visible"/>
                                      </p:to>
                                    </p:set>
                                    <p:animEffect transition="in" filter="fade">
                                      <p:cBhvr>
                                        <p:cTn id="37" dur="2000"/>
                                        <p:tgtEl>
                                          <p:spTgt spid="179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02" grpId="0" animBg="1"/>
      <p:bldP spid="179203" grpId="0" build="p">
        <p:tmplLst>
          <p:tmpl lvl="1">
            <p:tnLst>
              <p:par>
                <p:cTn presetID="10" presetClass="entr" presetSubtype="0" fill="hold" nodeType="withEffect">
                  <p:stCondLst>
                    <p:cond delay="0"/>
                  </p:stCondLst>
                  <p:childTnLst>
                    <p:set>
                      <p:cBhvr>
                        <p:cTn dur="1" fill="hold">
                          <p:stCondLst>
                            <p:cond delay="0"/>
                          </p:stCondLst>
                        </p:cTn>
                        <p:tgtEl>
                          <p:spTgt spid="179203"/>
                        </p:tgtEl>
                        <p:attrNameLst>
                          <p:attrName>style.visibility</p:attrName>
                        </p:attrNameLst>
                      </p:cBhvr>
                      <p:to>
                        <p:strVal val="visible"/>
                      </p:to>
                    </p:set>
                    <p:animEffect transition="in" filter="fade">
                      <p:cBhvr>
                        <p:cTn dur="2000"/>
                        <p:tgtEl>
                          <p:spTgt spid="17920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179203"/>
                        </p:tgtEl>
                        <p:attrNameLst>
                          <p:attrName>style.visibility</p:attrName>
                        </p:attrNameLst>
                      </p:cBhvr>
                      <p:to>
                        <p:strVal val="visible"/>
                      </p:to>
                    </p:set>
                    <p:animEffect transition="in" filter="fade">
                      <p:cBhvr>
                        <p:cTn dur="2000"/>
                        <p:tgtEl>
                          <p:spTgt spid="17920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179203"/>
                        </p:tgtEl>
                        <p:attrNameLst>
                          <p:attrName>style.visibility</p:attrName>
                        </p:attrNameLst>
                      </p:cBhvr>
                      <p:to>
                        <p:strVal val="visible"/>
                      </p:to>
                    </p:set>
                    <p:animEffect transition="in" filter="fade">
                      <p:cBhvr>
                        <p:cTn dur="2000"/>
                        <p:tgtEl>
                          <p:spTgt spid="17920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179203"/>
                        </p:tgtEl>
                        <p:attrNameLst>
                          <p:attrName>style.visibility</p:attrName>
                        </p:attrNameLst>
                      </p:cBhvr>
                      <p:to>
                        <p:strVal val="visible"/>
                      </p:to>
                    </p:set>
                    <p:animEffect transition="in" filter="fade">
                      <p:cBhvr>
                        <p:cTn dur="2000"/>
                        <p:tgtEl>
                          <p:spTgt spid="17920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179203"/>
                        </p:tgtEl>
                        <p:attrNameLst>
                          <p:attrName>style.visibility</p:attrName>
                        </p:attrNameLst>
                      </p:cBhvr>
                      <p:to>
                        <p:strVal val="visible"/>
                      </p:to>
                    </p:set>
                    <p:animEffect transition="in" filter="fade">
                      <p:cBhvr>
                        <p:cTn dur="2000"/>
                        <p:tgtEl>
                          <p:spTgt spid="179203"/>
                        </p:tgtEl>
                      </p:cBhvr>
                    </p:animEffect>
                  </p:childTnLst>
                </p:cTn>
              </p:par>
            </p:tnLst>
          </p:tmpl>
        </p:tmplLst>
      </p:bldP>
      <p:bldP spid="179204" grpId="0"/>
      <p:bldP spid="179206" grpId="0"/>
    </p:bldLst>
  </p:timing>
  <p:hf hdr="0"/>
  <p:txStyles>
    <p:titleStyle>
      <a:lvl1pPr algn="ctr" rtl="0" eaLnBrk="0" fontAlgn="base" hangingPunct="0">
        <a:spcBef>
          <a:spcPct val="0"/>
        </a:spcBef>
        <a:spcAft>
          <a:spcPct val="0"/>
        </a:spcAft>
        <a:defRPr sz="4400">
          <a:solidFill>
            <a:schemeClr val="bg1"/>
          </a:solidFill>
          <a:latin typeface="+mj-lt"/>
          <a:ea typeface="+mj-ea"/>
          <a:cs typeface="+mj-cs"/>
        </a:defRPr>
      </a:lvl1pPr>
      <a:lvl2pPr algn="ctr" rtl="0" eaLnBrk="0" fontAlgn="base" hangingPunct="0">
        <a:spcBef>
          <a:spcPct val="0"/>
        </a:spcBef>
        <a:spcAft>
          <a:spcPct val="0"/>
        </a:spcAft>
        <a:defRPr sz="4400">
          <a:solidFill>
            <a:schemeClr val="bg1"/>
          </a:solidFill>
          <a:latin typeface="Verdana" pitchFamily="34" charset="0"/>
        </a:defRPr>
      </a:lvl2pPr>
      <a:lvl3pPr algn="ctr" rtl="0" eaLnBrk="0" fontAlgn="base" hangingPunct="0">
        <a:spcBef>
          <a:spcPct val="0"/>
        </a:spcBef>
        <a:spcAft>
          <a:spcPct val="0"/>
        </a:spcAft>
        <a:defRPr sz="4400">
          <a:solidFill>
            <a:schemeClr val="bg1"/>
          </a:solidFill>
          <a:latin typeface="Verdana" pitchFamily="34" charset="0"/>
        </a:defRPr>
      </a:lvl3pPr>
      <a:lvl4pPr algn="ctr" rtl="0" eaLnBrk="0" fontAlgn="base" hangingPunct="0">
        <a:spcBef>
          <a:spcPct val="0"/>
        </a:spcBef>
        <a:spcAft>
          <a:spcPct val="0"/>
        </a:spcAft>
        <a:defRPr sz="4400">
          <a:solidFill>
            <a:schemeClr val="bg1"/>
          </a:solidFill>
          <a:latin typeface="Verdana" pitchFamily="34" charset="0"/>
        </a:defRPr>
      </a:lvl4pPr>
      <a:lvl5pPr algn="ctr" rtl="0" eaLnBrk="0" fontAlgn="base" hangingPunct="0">
        <a:spcBef>
          <a:spcPct val="0"/>
        </a:spcBef>
        <a:spcAft>
          <a:spcPct val="0"/>
        </a:spcAft>
        <a:defRPr sz="4400">
          <a:solidFill>
            <a:schemeClr val="bg1"/>
          </a:solidFill>
          <a:latin typeface="Verdana" pitchFamily="34" charset="0"/>
        </a:defRPr>
      </a:lvl5pPr>
      <a:lvl6pPr marL="457200" algn="ctr" rtl="0" fontAlgn="base">
        <a:spcBef>
          <a:spcPct val="0"/>
        </a:spcBef>
        <a:spcAft>
          <a:spcPct val="0"/>
        </a:spcAft>
        <a:defRPr sz="4400">
          <a:solidFill>
            <a:schemeClr val="bg1"/>
          </a:solidFill>
          <a:latin typeface="Verdana" pitchFamily="34" charset="0"/>
        </a:defRPr>
      </a:lvl6pPr>
      <a:lvl7pPr marL="914400" algn="ctr" rtl="0" fontAlgn="base">
        <a:spcBef>
          <a:spcPct val="0"/>
        </a:spcBef>
        <a:spcAft>
          <a:spcPct val="0"/>
        </a:spcAft>
        <a:defRPr sz="4400">
          <a:solidFill>
            <a:schemeClr val="bg1"/>
          </a:solidFill>
          <a:latin typeface="Verdana" pitchFamily="34" charset="0"/>
        </a:defRPr>
      </a:lvl7pPr>
      <a:lvl8pPr marL="1371600" algn="ctr" rtl="0" fontAlgn="base">
        <a:spcBef>
          <a:spcPct val="0"/>
        </a:spcBef>
        <a:spcAft>
          <a:spcPct val="0"/>
        </a:spcAft>
        <a:defRPr sz="4400">
          <a:solidFill>
            <a:schemeClr val="bg1"/>
          </a:solidFill>
          <a:latin typeface="Verdana" pitchFamily="34" charset="0"/>
        </a:defRPr>
      </a:lvl8pPr>
      <a:lvl9pPr marL="1828800" algn="ctr" rtl="0" fontAlgn="base">
        <a:spcBef>
          <a:spcPct val="0"/>
        </a:spcBef>
        <a:spcAft>
          <a:spcPct val="0"/>
        </a:spcAft>
        <a:defRPr sz="4400">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Wingdings" pitchFamily="2" charset="2"/>
        <a:buChar char="n"/>
        <a:defRPr sz="2400">
          <a:solidFill>
            <a:schemeClr val="tx1"/>
          </a:solidFill>
          <a:latin typeface="+mn-lt"/>
        </a:defRPr>
      </a:lvl2pPr>
      <a:lvl3pPr marL="1143000" indent="-228600" algn="l" rtl="0" eaLnBrk="0" fontAlgn="base" hangingPunct="0">
        <a:spcBef>
          <a:spcPct val="20000"/>
        </a:spcBef>
        <a:spcAft>
          <a:spcPct val="0"/>
        </a:spcAft>
        <a:buClr>
          <a:schemeClr val="accent1"/>
        </a:buClr>
        <a:buSzPct val="65000"/>
        <a:buFont typeface="Wingdings" pitchFamily="2" charset="2"/>
        <a:buChar char="p"/>
        <a:defRPr sz="2000">
          <a:solidFill>
            <a:schemeClr val="tx1"/>
          </a:solidFill>
          <a:latin typeface="+mn-lt"/>
        </a:defRPr>
      </a:lvl3pPr>
      <a:lvl4pPr marL="1600200" indent="-228600" algn="l" rtl="0" eaLnBrk="0" fontAlgn="base" hangingPunct="0">
        <a:spcBef>
          <a:spcPct val="20000"/>
        </a:spcBef>
        <a:spcAft>
          <a:spcPct val="0"/>
        </a:spcAft>
        <a:buClr>
          <a:schemeClr val="bg2"/>
        </a:buClr>
        <a:buFont typeface="Wingdings" pitchFamily="2" charset="2"/>
        <a:buChar char="§"/>
        <a:defRPr>
          <a:solidFill>
            <a:schemeClr val="tx1"/>
          </a:solidFill>
          <a:latin typeface="+mn-lt"/>
        </a:defRPr>
      </a:lvl4pPr>
      <a:lvl5pPr marL="2057400" indent="-228600" algn="l" rtl="0" eaLnBrk="0" fontAlgn="base" hangingPunct="0">
        <a:spcBef>
          <a:spcPct val="20000"/>
        </a:spcBef>
        <a:spcAft>
          <a:spcPct val="0"/>
        </a:spcAft>
        <a:buClr>
          <a:schemeClr val="tx2"/>
        </a:buClr>
        <a:buSzPct val="80000"/>
        <a:buFont typeface="Wingdings" pitchFamily="2" charset="2"/>
        <a:buChar char="§"/>
        <a:defRPr>
          <a:solidFill>
            <a:schemeClr val="tx1"/>
          </a:solidFill>
          <a:latin typeface="+mn-lt"/>
        </a:defRPr>
      </a:lvl5pPr>
      <a:lvl6pPr marL="25146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www.iso.org/iso/home/standards_development/list_of_iso_technical_committees.htm"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hyperlink" Target="http://www.iec.ch/dyn/www/f?p=103:6:0::::FSP_LANG_ID:25"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8" Type="http://schemas.openxmlformats.org/officeDocument/2006/relationships/image" Target="../media/image12.gif"/><Relationship Id="rId3" Type="http://schemas.openxmlformats.org/officeDocument/2006/relationships/image" Target="../media/image7.png"/><Relationship Id="rId7" Type="http://schemas.openxmlformats.org/officeDocument/2006/relationships/image" Target="../media/image11.gif"/><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s/_rels/slide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www.iso.org/iso/my_iso_job.pdf" TargetMode="External"/><Relationship Id="rId7" Type="http://schemas.openxmlformats.org/officeDocument/2006/relationships/image" Target="../media/image2.jpeg"/><Relationship Id="rId2" Type="http://schemas.openxmlformats.org/officeDocument/2006/relationships/hyperlink" Target="http://www.iso.org/iso/home/about/about_governance.htm" TargetMode="External"/><Relationship Id="rId1" Type="http://schemas.openxmlformats.org/officeDocument/2006/relationships/slideLayout" Target="../slideLayouts/slideLayout2.xml"/><Relationship Id="rId6" Type="http://schemas.openxmlformats.org/officeDocument/2006/relationships/hyperlink" Target="http://www.iec.ch/dyn/www/f?p=103:6:0::::FSP_LANG_ID:25" TargetMode="External"/><Relationship Id="rId5" Type="http://schemas.openxmlformats.org/officeDocument/2006/relationships/hyperlink" Target="http://www.iso.org/iso/home/standards_development.htm" TargetMode="External"/><Relationship Id="rId4" Type="http://schemas.openxmlformats.org/officeDocument/2006/relationships/hyperlink" Target="http://www.iso.org/iso/home/about/iso_members.htm"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www.iso.org/iso/home/about/iso_members.htm"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3 Veri Yer Tutucusu"/>
          <p:cNvSpPr>
            <a:spLocks noGrp="1"/>
          </p:cNvSpPr>
          <p:nvPr>
            <p:ph type="dt" sz="quarter" idx="10"/>
          </p:nvPr>
        </p:nvSpPr>
        <p:spPr/>
        <p:txBody>
          <a:bodyPr/>
          <a:lstStyle/>
          <a:p>
            <a:pPr>
              <a:defRPr/>
            </a:pPr>
            <a:endParaRPr lang="tr-TR" dirty="0"/>
          </a:p>
          <a:p>
            <a:pPr>
              <a:defRPr/>
            </a:pPr>
            <a:r>
              <a:rPr lang="tr-TR" sz="1000" dirty="0"/>
              <a:t>www.tse.org.tr</a:t>
            </a:r>
          </a:p>
        </p:txBody>
      </p:sp>
      <p:sp>
        <p:nvSpPr>
          <p:cNvPr id="8" name="4 Altbilgi Yer Tutucusu"/>
          <p:cNvSpPr>
            <a:spLocks noGrp="1"/>
          </p:cNvSpPr>
          <p:nvPr>
            <p:ph type="ftr" sz="quarter" idx="4294967295"/>
          </p:nvPr>
        </p:nvSpPr>
        <p:spPr>
          <a:xfrm>
            <a:off x="2700338" y="6237288"/>
            <a:ext cx="3887787" cy="457200"/>
          </a:xfrm>
          <a:prstGeom prst="rect">
            <a:avLst/>
          </a:prstGeom>
        </p:spPr>
        <p:txBody>
          <a:bodyPr/>
          <a:lstStyle/>
          <a:p>
            <a:pPr eaLnBrk="1" hangingPunct="1">
              <a:defRPr/>
            </a:pPr>
            <a:r>
              <a:rPr lang="tr-TR" sz="1000" dirty="0" err="1">
                <a:solidFill>
                  <a:srgbClr val="FF0000"/>
                </a:solidFill>
                <a:effectLst>
                  <a:outerShdw blurRad="38100" dist="38100" dir="2700000" algn="tl">
                    <a:srgbClr val="C0C0C0"/>
                  </a:outerShdw>
                </a:effectLst>
              </a:rPr>
              <a:t>Standards</a:t>
            </a:r>
            <a:r>
              <a:rPr lang="tr-TR" sz="1000" dirty="0">
                <a:solidFill>
                  <a:srgbClr val="FF0000"/>
                </a:solidFill>
                <a:effectLst>
                  <a:outerShdw blurRad="38100" dist="38100" dir="2700000" algn="tl">
                    <a:srgbClr val="C0C0C0"/>
                  </a:outerShdw>
                </a:effectLst>
              </a:rPr>
              <a:t> </a:t>
            </a:r>
            <a:r>
              <a:rPr lang="tr-TR" sz="1000" dirty="0" err="1">
                <a:solidFill>
                  <a:srgbClr val="FF0000"/>
                </a:solidFill>
                <a:effectLst>
                  <a:outerShdw blurRad="38100" dist="38100" dir="2700000" algn="tl">
                    <a:srgbClr val="C0C0C0"/>
                  </a:outerShdw>
                </a:effectLst>
              </a:rPr>
              <a:t>Preparation</a:t>
            </a:r>
            <a:r>
              <a:rPr lang="tr-TR" sz="1000" dirty="0">
                <a:solidFill>
                  <a:srgbClr val="FF0000"/>
                </a:solidFill>
                <a:effectLst>
                  <a:outerShdw blurRad="38100" dist="38100" dir="2700000" algn="tl">
                    <a:srgbClr val="C0C0C0"/>
                  </a:outerShdw>
                </a:effectLst>
              </a:rPr>
              <a:t> </a:t>
            </a:r>
            <a:r>
              <a:rPr lang="tr-TR" sz="1000" dirty="0" err="1">
                <a:solidFill>
                  <a:srgbClr val="FF0000"/>
                </a:solidFill>
                <a:effectLst>
                  <a:outerShdw blurRad="38100" dist="38100" dir="2700000" algn="tl">
                    <a:srgbClr val="C0C0C0"/>
                  </a:outerShdw>
                </a:effectLst>
              </a:rPr>
              <a:t>Center</a:t>
            </a:r>
            <a:endParaRPr lang="tr-TR" sz="1000" dirty="0">
              <a:solidFill>
                <a:srgbClr val="FF0000"/>
              </a:solidFill>
              <a:effectLst>
                <a:outerShdw blurRad="38100" dist="38100" dir="2700000" algn="tl">
                  <a:srgbClr val="C0C0C0"/>
                </a:outerShdw>
              </a:effectLst>
            </a:endParaRPr>
          </a:p>
          <a:p>
            <a:pPr eaLnBrk="1" hangingPunct="1">
              <a:defRPr/>
            </a:pPr>
            <a:endParaRPr lang="tr-TR" dirty="0"/>
          </a:p>
          <a:p>
            <a:pPr eaLnBrk="1" hangingPunct="1">
              <a:defRPr/>
            </a:pPr>
            <a:r>
              <a:rPr lang="en-US" sz="1000" dirty="0"/>
              <a:t>©</a:t>
            </a:r>
            <a:r>
              <a:rPr lang="tr-TR" sz="1000" dirty="0"/>
              <a:t>2011Türk Standardları Enstitüsü</a:t>
            </a:r>
          </a:p>
        </p:txBody>
      </p:sp>
      <p:sp>
        <p:nvSpPr>
          <p:cNvPr id="14340" name="5 Slayt Numarası Yer Tutucusu"/>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7BF32112-F20E-438D-A4B7-027E119AF89E}" type="slidenum">
              <a:rPr lang="tr-TR" altLang="tr-TR" sz="1000" smtClean="0">
                <a:solidFill>
                  <a:srgbClr val="FF0000"/>
                </a:solidFill>
                <a:latin typeface="Verdana" pitchFamily="34" charset="0"/>
              </a:rPr>
              <a:pPr>
                <a:spcBef>
                  <a:spcPct val="0"/>
                </a:spcBef>
                <a:buClrTx/>
                <a:buSzTx/>
                <a:buFontTx/>
                <a:buNone/>
              </a:pPr>
              <a:t>1</a:t>
            </a:fld>
            <a:endParaRPr lang="tr-TR" altLang="tr-TR" sz="1000" smtClean="0">
              <a:solidFill>
                <a:srgbClr val="FF0000"/>
              </a:solidFill>
              <a:latin typeface="Verdana" pitchFamily="34" charset="0"/>
            </a:endParaRPr>
          </a:p>
        </p:txBody>
      </p:sp>
      <p:sp>
        <p:nvSpPr>
          <p:cNvPr id="526338" name="Text Box 2"/>
          <p:cNvSpPr txBox="1">
            <a:spLocks noChangeArrowheads="1"/>
          </p:cNvSpPr>
          <p:nvPr/>
        </p:nvSpPr>
        <p:spPr bwMode="auto">
          <a:xfrm>
            <a:off x="1223963" y="388938"/>
            <a:ext cx="7235825" cy="519112"/>
          </a:xfrm>
          <a:prstGeom prst="rect">
            <a:avLst/>
          </a:prstGeom>
          <a:noFill/>
          <a:ln w="9525">
            <a:noFill/>
            <a:miter lim="800000"/>
            <a:headEnd/>
            <a:tailEnd/>
          </a:ln>
          <a:effectLst/>
        </p:spPr>
        <p:txBody>
          <a:bodyPr>
            <a:spAutoFit/>
          </a:bodyPr>
          <a:lstStyle/>
          <a:p>
            <a:pPr algn="ctr">
              <a:defRPr/>
            </a:pPr>
            <a:r>
              <a:rPr lang="tr-TR" u="none">
                <a:solidFill>
                  <a:srgbClr val="FF0000"/>
                </a:solidFill>
                <a:effectLst>
                  <a:outerShdw blurRad="38100" dist="38100" dir="2700000" algn="tl">
                    <a:srgbClr val="C0C0C0"/>
                  </a:outerShdw>
                </a:effectLst>
              </a:rPr>
              <a:t>TURKISH STANDARDS INSTITUTION</a:t>
            </a:r>
          </a:p>
        </p:txBody>
      </p:sp>
      <p:pic>
        <p:nvPicPr>
          <p:cNvPr id="14342" name="Picture 3" descr="Turkishflag"/>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447800"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3" name="Picture 4" descr="TSE bina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13" y="2133600"/>
            <a:ext cx="3384550" cy="25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6341" name="Text Box 5"/>
          <p:cNvSpPr txBox="1">
            <a:spLocks noChangeArrowheads="1"/>
          </p:cNvSpPr>
          <p:nvPr/>
        </p:nvSpPr>
        <p:spPr bwMode="auto">
          <a:xfrm>
            <a:off x="3851275" y="1989138"/>
            <a:ext cx="4956175" cy="3108325"/>
          </a:xfrm>
          <a:prstGeom prst="rect">
            <a:avLst/>
          </a:prstGeom>
          <a:noFill/>
          <a:ln w="9525">
            <a:noFill/>
            <a:miter lim="800000"/>
            <a:headEnd/>
            <a:tailEnd/>
          </a:ln>
          <a:effectLst/>
        </p:spPr>
        <p:txBody>
          <a:bodyPr>
            <a:spAutoFit/>
          </a:bodyPr>
          <a:lstStyle/>
          <a:p>
            <a:pPr algn="ctr" eaLnBrk="1" hangingPunct="1">
              <a:defRPr/>
            </a:pPr>
            <a:endParaRPr lang="tr-TR" sz="2000" u="none" dirty="0">
              <a:solidFill>
                <a:srgbClr val="FF0000"/>
              </a:solidFill>
              <a:effectLst>
                <a:outerShdw blurRad="38100" dist="38100" dir="2700000" algn="tl">
                  <a:srgbClr val="C0C0C0"/>
                </a:outerShdw>
              </a:effectLst>
            </a:endParaRPr>
          </a:p>
          <a:p>
            <a:pPr algn="ctr" eaLnBrk="1" hangingPunct="1">
              <a:defRPr/>
            </a:pPr>
            <a:r>
              <a:rPr lang="tr-TR" sz="3200" u="none" dirty="0">
                <a:solidFill>
                  <a:srgbClr val="FF0000"/>
                </a:solidFill>
                <a:effectLst>
                  <a:outerShdw blurRad="38100" dist="38100" dir="2700000" algn="tl">
                    <a:srgbClr val="C0C0C0"/>
                  </a:outerShdw>
                </a:effectLst>
              </a:rPr>
              <a:t>TSE</a:t>
            </a:r>
          </a:p>
          <a:p>
            <a:pPr algn="ctr" eaLnBrk="1" hangingPunct="1">
              <a:defRPr/>
            </a:pPr>
            <a:r>
              <a:rPr lang="tr-TR" sz="3200" u="none" dirty="0" err="1">
                <a:solidFill>
                  <a:srgbClr val="FF0000"/>
                </a:solidFill>
                <a:effectLst>
                  <a:outerShdw blurRad="38100" dist="38100" dir="2700000" algn="tl">
                    <a:srgbClr val="C0C0C0"/>
                  </a:outerShdw>
                </a:effectLst>
              </a:rPr>
              <a:t>Introduction</a:t>
            </a:r>
            <a:r>
              <a:rPr lang="tr-TR" sz="3200" u="none" dirty="0">
                <a:solidFill>
                  <a:srgbClr val="FF0000"/>
                </a:solidFill>
                <a:effectLst>
                  <a:outerShdw blurRad="38100" dist="38100" dir="2700000" algn="tl">
                    <a:srgbClr val="C0C0C0"/>
                  </a:outerShdw>
                </a:effectLst>
              </a:rPr>
              <a:t> </a:t>
            </a:r>
            <a:r>
              <a:rPr lang="tr-TR" sz="3200" u="none" dirty="0" err="1">
                <a:solidFill>
                  <a:srgbClr val="FF0000"/>
                </a:solidFill>
                <a:effectLst>
                  <a:outerShdw blurRad="38100" dist="38100" dir="2700000" algn="tl">
                    <a:srgbClr val="C0C0C0"/>
                  </a:outerShdw>
                </a:effectLst>
              </a:rPr>
              <a:t>to</a:t>
            </a:r>
            <a:r>
              <a:rPr lang="tr-TR" sz="3200" u="none" dirty="0">
                <a:solidFill>
                  <a:srgbClr val="FF0000"/>
                </a:solidFill>
                <a:effectLst>
                  <a:outerShdw blurRad="38100" dist="38100" dir="2700000" algn="tl">
                    <a:srgbClr val="C0C0C0"/>
                  </a:outerShdw>
                </a:effectLst>
              </a:rPr>
              <a:t> </a:t>
            </a:r>
            <a:r>
              <a:rPr lang="tr-TR" sz="3200" u="none">
                <a:solidFill>
                  <a:srgbClr val="FF0000"/>
                </a:solidFill>
                <a:effectLst>
                  <a:outerShdw blurRad="38100" dist="38100" dir="2700000" algn="tl">
                    <a:srgbClr val="C0C0C0"/>
                  </a:outerShdw>
                </a:effectLst>
              </a:rPr>
              <a:t>Standardization</a:t>
            </a:r>
            <a:r>
              <a:rPr lang="tr-TR" sz="3200" u="none" dirty="0">
                <a:solidFill>
                  <a:srgbClr val="FF0000"/>
                </a:solidFill>
                <a:effectLst>
                  <a:outerShdw blurRad="38100" dist="38100" dir="2700000" algn="tl">
                    <a:srgbClr val="C0C0C0"/>
                  </a:outerShdw>
                </a:effectLst>
              </a:rPr>
              <a:t> </a:t>
            </a:r>
          </a:p>
          <a:p>
            <a:pPr algn="ctr" eaLnBrk="1" hangingPunct="1">
              <a:defRPr/>
            </a:pPr>
            <a:endParaRPr lang="tr-TR" sz="2000" u="none" dirty="0">
              <a:solidFill>
                <a:srgbClr val="FF0000"/>
              </a:solidFill>
              <a:effectLst>
                <a:outerShdw blurRad="38100" dist="38100" dir="2700000" algn="tl">
                  <a:srgbClr val="C0C0C0"/>
                </a:outerShdw>
              </a:effectLst>
            </a:endParaRPr>
          </a:p>
          <a:p>
            <a:pPr algn="ctr" eaLnBrk="1" hangingPunct="1">
              <a:defRPr/>
            </a:pPr>
            <a:endParaRPr lang="tr-TR" sz="2000" u="none" dirty="0">
              <a:solidFill>
                <a:srgbClr val="FF0000"/>
              </a:solidFill>
              <a:effectLst>
                <a:outerShdw blurRad="38100" dist="38100" dir="2700000" algn="tl">
                  <a:srgbClr val="C0C0C0"/>
                </a:outerShdw>
              </a:effectLst>
            </a:endParaRPr>
          </a:p>
          <a:p>
            <a:pPr algn="ctr" eaLnBrk="1" hangingPunct="1">
              <a:defRPr/>
            </a:pPr>
            <a:endParaRPr lang="tr-TR" sz="2000" u="none" dirty="0">
              <a:solidFill>
                <a:srgbClr val="FF0000"/>
              </a:solidFill>
              <a:effectLst>
                <a:outerShdw blurRad="38100" dist="38100" dir="2700000" algn="tl">
                  <a:srgbClr val="C0C0C0"/>
                </a:outerShdw>
              </a:effectLst>
            </a:endParaRPr>
          </a:p>
          <a:p>
            <a:pPr algn="ctr" eaLnBrk="1" hangingPunct="1">
              <a:defRPr/>
            </a:pPr>
            <a:endParaRPr lang="tr-TR" sz="2000" u="none" dirty="0">
              <a:solidFill>
                <a:srgbClr val="FF0000"/>
              </a:solidFill>
              <a:effectLst>
                <a:outerShdw blurRad="38100" dist="38100" dir="2700000" algn="tl">
                  <a:srgbClr val="C0C0C0"/>
                </a:outerShdw>
              </a:effectLst>
            </a:endParaRPr>
          </a:p>
        </p:txBody>
      </p:sp>
      <p:sp>
        <p:nvSpPr>
          <p:cNvPr id="526342" name="Text Box 6"/>
          <p:cNvSpPr txBox="1">
            <a:spLocks noChangeArrowheads="1"/>
          </p:cNvSpPr>
          <p:nvPr/>
        </p:nvSpPr>
        <p:spPr bwMode="auto">
          <a:xfrm>
            <a:off x="468313" y="5084763"/>
            <a:ext cx="184150" cy="336550"/>
          </a:xfrm>
          <a:prstGeom prst="rect">
            <a:avLst/>
          </a:prstGeom>
          <a:noFill/>
          <a:ln w="9525">
            <a:noFill/>
            <a:miter lim="800000"/>
            <a:headEnd/>
            <a:tailEnd/>
          </a:ln>
          <a:effectLst/>
        </p:spPr>
        <p:txBody>
          <a:bodyPr wrap="none">
            <a:spAutoFit/>
          </a:bodyPr>
          <a:lstStyle/>
          <a:p>
            <a:pPr eaLnBrk="1" hangingPunct="1">
              <a:defRPr/>
            </a:pPr>
            <a:endParaRPr lang="en-US" sz="1600" b="0" u="none">
              <a:solidFill>
                <a:srgbClr val="FF0000"/>
              </a:solidFill>
              <a:effectLst>
                <a:outerShdw blurRad="38100" dist="38100" dir="2700000" algn="tl">
                  <a:srgbClr val="C0C0C0"/>
                </a:outerShdw>
              </a:effectLst>
            </a:endParaRPr>
          </a:p>
        </p:txBody>
      </p:sp>
      <p:sp>
        <p:nvSpPr>
          <p:cNvPr id="10" name="Rectangle 3"/>
          <p:cNvSpPr txBox="1">
            <a:spLocks noChangeArrowheads="1"/>
          </p:cNvSpPr>
          <p:nvPr/>
        </p:nvSpPr>
        <p:spPr bwMode="auto">
          <a:xfrm>
            <a:off x="560388" y="4878388"/>
            <a:ext cx="3228975"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Clr>
                <a:schemeClr val="folHlink"/>
              </a:buClr>
              <a:buSzPct val="60000"/>
              <a:buFont typeface="Wingdings" pitchFamily="2" charset="2"/>
              <a:buNone/>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eaLnBrk="1" hangingPunct="1">
              <a:buClr>
                <a:srgbClr val="3333CC"/>
              </a:buClr>
              <a:defRPr/>
            </a:pPr>
            <a:r>
              <a:rPr lang="tr-TR" altLang="tr-TR" sz="2000" u="none" kern="0" dirty="0" smtClean="0">
                <a:solidFill>
                  <a:srgbClr val="002060"/>
                </a:solidFill>
                <a:latin typeface="Tahoma"/>
              </a:rPr>
              <a:t>Dr. Hatice BEKTAŞ</a:t>
            </a:r>
          </a:p>
          <a:p>
            <a:pPr eaLnBrk="1" hangingPunct="1">
              <a:buClr>
                <a:srgbClr val="3333CC"/>
              </a:buClr>
              <a:defRPr/>
            </a:pPr>
            <a:r>
              <a:rPr lang="tr-TR" altLang="tr-TR" sz="2000" u="none" kern="0" dirty="0" smtClean="0">
                <a:solidFill>
                  <a:srgbClr val="002060"/>
                </a:solidFill>
                <a:latin typeface="Tahoma"/>
              </a:rPr>
              <a:t>Technical </a:t>
            </a:r>
            <a:r>
              <a:rPr lang="tr-TR" altLang="tr-TR" sz="2000" u="none" kern="0" dirty="0" err="1" smtClean="0">
                <a:solidFill>
                  <a:srgbClr val="002060"/>
                </a:solidFill>
                <a:latin typeface="Tahoma"/>
              </a:rPr>
              <a:t>Expert</a:t>
            </a:r>
            <a:endParaRPr lang="tr-TR" altLang="tr-TR" sz="2000" u="none" kern="0" dirty="0" smtClean="0">
              <a:solidFill>
                <a:srgbClr val="002060"/>
              </a:solidFill>
              <a:latin typeface="Tahoma"/>
            </a:endParaRPr>
          </a:p>
          <a:p>
            <a:pPr eaLnBrk="1" hangingPunct="1">
              <a:buClr>
                <a:srgbClr val="3333CC"/>
              </a:buClr>
              <a:defRPr/>
            </a:pPr>
            <a:r>
              <a:rPr lang="tr-TR" altLang="tr-TR" sz="2000" u="none" kern="0" dirty="0" smtClean="0">
                <a:solidFill>
                  <a:srgbClr val="002060"/>
                </a:solidFill>
                <a:latin typeface="Tahoma"/>
              </a:rPr>
              <a:t>hbektas@tse.org.tr</a:t>
            </a:r>
          </a:p>
          <a:p>
            <a:pPr eaLnBrk="1" hangingPunct="1">
              <a:buClr>
                <a:srgbClr val="3333CC"/>
              </a:buClr>
              <a:defRPr/>
            </a:pPr>
            <a:endParaRPr lang="en-US" altLang="tr-TR" sz="2400" u="none" kern="0" dirty="0" smtClean="0">
              <a:solidFill>
                <a:srgbClr val="002060"/>
              </a:solidFill>
              <a:latin typeface="Tahoma"/>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26338"/>
                                        </p:tgtEl>
                                        <p:attrNameLst>
                                          <p:attrName>style.visibility</p:attrName>
                                        </p:attrNameLst>
                                      </p:cBhvr>
                                      <p:to>
                                        <p:strVal val="visible"/>
                                      </p:to>
                                    </p:set>
                                    <p:animEffect transition="in" filter="blinds(horizontal)">
                                      <p:cBhvr>
                                        <p:cTn id="7" dur="2000"/>
                                        <p:tgtEl>
                                          <p:spTgt spid="526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633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a:t>The ISO Council</a:t>
            </a:r>
            <a:endParaRPr lang="tr-TR" dirty="0"/>
          </a:p>
        </p:txBody>
      </p:sp>
      <p:sp>
        <p:nvSpPr>
          <p:cNvPr id="3" name="İçerik Yer Tutucusu 2"/>
          <p:cNvSpPr>
            <a:spLocks noGrp="1"/>
          </p:cNvSpPr>
          <p:nvPr>
            <p:ph idx="1"/>
          </p:nvPr>
        </p:nvSpPr>
        <p:spPr/>
        <p:txBody>
          <a:bodyPr/>
          <a:lstStyle/>
          <a:p>
            <a:r>
              <a:rPr lang="en-US" dirty="0" smtClean="0"/>
              <a:t>The </a:t>
            </a:r>
            <a:r>
              <a:rPr lang="en-US" b="1" dirty="0"/>
              <a:t>ISO Council</a:t>
            </a:r>
            <a:r>
              <a:rPr lang="en-US" dirty="0"/>
              <a:t> takes care of most governance issues. It meets twice a year and is made up of 20 member bodies, the ISO Officers and the Chairs of the Policy Development Committees CASCO, COPOLCO and DEVCO. Under the Council are a number of bodies that provide guidance and management on specific issues</a:t>
            </a:r>
          </a:p>
          <a:p>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10</a:t>
            </a:fld>
            <a:endParaRPr lang="tr-TR" altLang="tr-TR"/>
          </a:p>
        </p:txBody>
      </p:sp>
    </p:spTree>
    <p:extLst>
      <p:ext uri="{BB962C8B-B14F-4D97-AF65-F5344CB8AC3E}">
        <p14:creationId xmlns:p14="http://schemas.microsoft.com/office/powerpoint/2010/main" val="2276082507"/>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3200" dirty="0" smtClean="0"/>
              <a:t>T</a:t>
            </a:r>
            <a:r>
              <a:rPr lang="en-US" sz="3200" dirty="0" smtClean="0"/>
              <a:t>he </a:t>
            </a:r>
            <a:r>
              <a:rPr lang="en-US" sz="3200" dirty="0"/>
              <a:t>Technical Management </a:t>
            </a:r>
            <a:r>
              <a:rPr lang="en-US" sz="3200" dirty="0" smtClean="0"/>
              <a:t>Board</a:t>
            </a:r>
            <a:r>
              <a:rPr lang="tr-TR" sz="3200" dirty="0" smtClean="0"/>
              <a:t> </a:t>
            </a:r>
            <a:r>
              <a:rPr lang="en-US" sz="3200" dirty="0" smtClean="0"/>
              <a:t>(</a:t>
            </a:r>
            <a:r>
              <a:rPr lang="en-US" sz="3200" dirty="0"/>
              <a:t>TMB) </a:t>
            </a:r>
            <a:endParaRPr lang="tr-TR" sz="3200" dirty="0"/>
          </a:p>
        </p:txBody>
      </p:sp>
      <p:sp>
        <p:nvSpPr>
          <p:cNvPr id="3" name="İçerik Yer Tutucusu 2"/>
          <p:cNvSpPr>
            <a:spLocks noGrp="1"/>
          </p:cNvSpPr>
          <p:nvPr>
            <p:ph idx="1"/>
          </p:nvPr>
        </p:nvSpPr>
        <p:spPr>
          <a:xfrm>
            <a:off x="10790" y="1196752"/>
            <a:ext cx="8953698" cy="4530725"/>
          </a:xfrm>
        </p:spPr>
        <p:txBody>
          <a:bodyPr/>
          <a:lstStyle/>
          <a:p>
            <a:r>
              <a:rPr lang="en-US" sz="2400" dirty="0" smtClean="0"/>
              <a:t>The </a:t>
            </a:r>
            <a:r>
              <a:rPr lang="en-US" sz="2400" dirty="0"/>
              <a:t>Technical Management </a:t>
            </a:r>
            <a:r>
              <a:rPr lang="en-US" sz="2400" dirty="0" smtClean="0"/>
              <a:t>Board</a:t>
            </a:r>
            <a:r>
              <a:rPr lang="tr-TR" sz="2400" dirty="0" smtClean="0"/>
              <a:t> </a:t>
            </a:r>
            <a:r>
              <a:rPr lang="en-US" sz="2400" dirty="0" smtClean="0"/>
              <a:t>take</a:t>
            </a:r>
            <a:r>
              <a:rPr lang="tr-TR" sz="2400" dirty="0" smtClean="0"/>
              <a:t>s</a:t>
            </a:r>
            <a:r>
              <a:rPr lang="en-US" sz="2400" dirty="0" smtClean="0"/>
              <a:t> </a:t>
            </a:r>
            <a:r>
              <a:rPr lang="en-US" sz="2400" dirty="0"/>
              <a:t>care of the </a:t>
            </a:r>
            <a:r>
              <a:rPr lang="en-US" sz="2400" dirty="0" smtClean="0"/>
              <a:t>management </a:t>
            </a:r>
            <a:r>
              <a:rPr lang="en-US" sz="2400" dirty="0"/>
              <a:t>of </a:t>
            </a:r>
            <a:r>
              <a:rPr lang="en-US" sz="2400" b="1" dirty="0" smtClean="0"/>
              <a:t>technical work</a:t>
            </a:r>
            <a:r>
              <a:rPr lang="en-US" sz="2400" dirty="0" smtClean="0"/>
              <a:t>. </a:t>
            </a:r>
            <a:r>
              <a:rPr lang="en-US" sz="2400" dirty="0"/>
              <a:t>This body is also responsible for </a:t>
            </a:r>
            <a:r>
              <a:rPr lang="en-US" sz="2400" dirty="0" smtClean="0"/>
              <a:t>the</a:t>
            </a:r>
            <a:r>
              <a:rPr lang="tr-TR" sz="2400" dirty="0" smtClean="0"/>
              <a:t> </a:t>
            </a:r>
            <a:r>
              <a:rPr lang="tr-TR" sz="2400" dirty="0" err="1" smtClean="0"/>
              <a:t>technical</a:t>
            </a:r>
            <a:r>
              <a:rPr lang="tr-TR" sz="2400" dirty="0" smtClean="0"/>
              <a:t> </a:t>
            </a:r>
            <a:r>
              <a:rPr lang="tr-TR" sz="2400" dirty="0" err="1" smtClean="0"/>
              <a:t>committees</a:t>
            </a:r>
            <a:r>
              <a:rPr lang="en-US" sz="2400" dirty="0" smtClean="0"/>
              <a:t> that </a:t>
            </a:r>
            <a:r>
              <a:rPr lang="en-US" sz="2400" dirty="0"/>
              <a:t>lead </a:t>
            </a:r>
            <a:r>
              <a:rPr lang="en-US" sz="2400" b="1" dirty="0"/>
              <a:t>standard development </a:t>
            </a:r>
            <a:r>
              <a:rPr lang="en-US" sz="2400" dirty="0"/>
              <a:t>and any strategic advisory boards created on technical matters</a:t>
            </a:r>
            <a:r>
              <a:rPr lang="en-US" sz="2400" dirty="0" smtClean="0"/>
              <a:t>.</a:t>
            </a:r>
            <a:endParaRPr lang="tr-TR" sz="2400" dirty="0" smtClean="0"/>
          </a:p>
          <a:p>
            <a:r>
              <a:rPr lang="en-US" sz="2400" dirty="0" smtClean="0"/>
              <a:t>The </a:t>
            </a:r>
            <a:r>
              <a:rPr lang="en-US" sz="2400" dirty="0"/>
              <a:t>TMB is comprised of a Chair and </a:t>
            </a:r>
            <a:r>
              <a:rPr lang="en-US" sz="2400" dirty="0" smtClean="0"/>
              <a:t>fifteen</a:t>
            </a:r>
            <a:r>
              <a:rPr lang="tr-TR" sz="2400" dirty="0" smtClean="0"/>
              <a:t> </a:t>
            </a:r>
            <a:r>
              <a:rPr lang="en-US" sz="2400" dirty="0" smtClean="0"/>
              <a:t>member </a:t>
            </a:r>
            <a:r>
              <a:rPr lang="en-US" sz="2400" dirty="0"/>
              <a:t>bodies and it decides on the </a:t>
            </a:r>
            <a:r>
              <a:rPr lang="en-US" sz="2400" b="1" dirty="0"/>
              <a:t>establishment</a:t>
            </a:r>
            <a:r>
              <a:rPr lang="en-US" sz="2400" dirty="0"/>
              <a:t> of technical </a:t>
            </a:r>
            <a:r>
              <a:rPr lang="en-US" sz="2400" dirty="0" smtClean="0"/>
              <a:t>committees</a:t>
            </a:r>
            <a:r>
              <a:rPr lang="tr-TR" sz="2400" dirty="0" smtClean="0"/>
              <a:t> </a:t>
            </a:r>
            <a:r>
              <a:rPr lang="en-US" sz="2400" dirty="0" smtClean="0"/>
              <a:t>and </a:t>
            </a:r>
            <a:r>
              <a:rPr lang="en-US" sz="2400" b="1" dirty="0"/>
              <a:t>appoints</a:t>
            </a:r>
            <a:r>
              <a:rPr lang="en-US" sz="2400" dirty="0"/>
              <a:t> their secretariats and chairs. It also </a:t>
            </a:r>
            <a:r>
              <a:rPr lang="en-US" sz="2400" b="1" dirty="0"/>
              <a:t>monitors</a:t>
            </a:r>
            <a:r>
              <a:rPr lang="en-US" sz="2400" dirty="0"/>
              <a:t> the progress of </a:t>
            </a:r>
            <a:r>
              <a:rPr lang="en-US" sz="2400" dirty="0" smtClean="0"/>
              <a:t>the</a:t>
            </a:r>
            <a:r>
              <a:rPr lang="tr-TR" sz="2400" dirty="0" smtClean="0"/>
              <a:t> </a:t>
            </a:r>
            <a:r>
              <a:rPr lang="en-US" sz="2400" dirty="0" smtClean="0"/>
              <a:t>technical </a:t>
            </a:r>
            <a:r>
              <a:rPr lang="en-US" sz="2400" dirty="0"/>
              <a:t>work and is </a:t>
            </a:r>
            <a:r>
              <a:rPr lang="en-US" sz="2400" b="1" dirty="0"/>
              <a:t>responsible</a:t>
            </a:r>
            <a:r>
              <a:rPr lang="en-US" sz="2400" dirty="0"/>
              <a:t> for the ISO/IEC Directives, which are the </a:t>
            </a:r>
            <a:r>
              <a:rPr lang="en-US" sz="2400" dirty="0" smtClean="0"/>
              <a:t>rules</a:t>
            </a:r>
            <a:r>
              <a:rPr lang="tr-TR" sz="2400" dirty="0" smtClean="0"/>
              <a:t> </a:t>
            </a:r>
            <a:r>
              <a:rPr lang="en-US" sz="2400" dirty="0" smtClean="0"/>
              <a:t>for </a:t>
            </a:r>
            <a:r>
              <a:rPr lang="en-US" sz="2400" dirty="0"/>
              <a:t>the development of International Standards and other ISO deliverables.</a:t>
            </a:r>
          </a:p>
          <a:p>
            <a:r>
              <a:rPr lang="en-US" sz="2400" dirty="0"/>
              <a:t>It has three physical meetings per year (February, June and September) </a:t>
            </a:r>
            <a:r>
              <a:rPr lang="en-US" sz="2400" dirty="0" smtClean="0"/>
              <a:t>and</a:t>
            </a:r>
            <a:r>
              <a:rPr lang="tr-TR" sz="2400" dirty="0" smtClean="0"/>
              <a:t> </a:t>
            </a:r>
            <a:r>
              <a:rPr lang="en-US" sz="2400" dirty="0" smtClean="0"/>
              <a:t>works </a:t>
            </a:r>
            <a:r>
              <a:rPr lang="en-US" sz="2400" dirty="0"/>
              <a:t>by correspondence as needed between physical meetings.</a:t>
            </a:r>
          </a:p>
          <a:p>
            <a:endParaRPr lang="tr-TR" sz="2400"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11</a:t>
            </a:fld>
            <a:endParaRPr lang="tr-TR" altLang="tr-TR"/>
          </a:p>
        </p:txBody>
      </p:sp>
    </p:spTree>
    <p:extLst>
      <p:ext uri="{BB962C8B-B14F-4D97-AF65-F5344CB8AC3E}">
        <p14:creationId xmlns:p14="http://schemas.microsoft.com/office/powerpoint/2010/main" val="787998972"/>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sp>
        <p:nvSpPr>
          <p:cNvPr id="3" name="İçerik Yer Tutucusu 2"/>
          <p:cNvSpPr>
            <a:spLocks noGrp="1"/>
          </p:cNvSpPr>
          <p:nvPr>
            <p:ph idx="1"/>
          </p:nvPr>
        </p:nvSpPr>
        <p:spPr>
          <a:xfrm>
            <a:off x="-18971" y="1124744"/>
            <a:ext cx="9144000" cy="4530725"/>
          </a:xfrm>
        </p:spPr>
        <p:txBody>
          <a:bodyPr/>
          <a:lstStyle/>
          <a:p>
            <a:pPr marL="0" indent="0">
              <a:buNone/>
            </a:pPr>
            <a:r>
              <a:rPr lang="tr-TR" dirty="0" smtClean="0"/>
              <a:t>   </a:t>
            </a:r>
            <a:r>
              <a:rPr lang="tr-TR" b="1" dirty="0" err="1" smtClean="0"/>
              <a:t>The</a:t>
            </a:r>
            <a:r>
              <a:rPr lang="tr-TR" b="1" dirty="0" smtClean="0"/>
              <a:t> </a:t>
            </a:r>
            <a:r>
              <a:rPr lang="tr-TR" b="1" dirty="0" err="1" smtClean="0"/>
              <a:t>Secretary</a:t>
            </a:r>
            <a:r>
              <a:rPr lang="tr-TR" b="1" dirty="0" smtClean="0"/>
              <a:t>-General</a:t>
            </a:r>
          </a:p>
          <a:p>
            <a:r>
              <a:rPr lang="en-US" dirty="0" smtClean="0"/>
              <a:t>ISO’s </a:t>
            </a:r>
            <a:r>
              <a:rPr lang="en-US" dirty="0"/>
              <a:t>day-to-day operations are managed by the Secretary-General, who </a:t>
            </a:r>
            <a:r>
              <a:rPr lang="en-US" dirty="0" smtClean="0"/>
              <a:t>is</a:t>
            </a:r>
            <a:r>
              <a:rPr lang="tr-TR" dirty="0" smtClean="0"/>
              <a:t> </a:t>
            </a:r>
            <a:r>
              <a:rPr lang="en-US" dirty="0" smtClean="0"/>
              <a:t>appointed </a:t>
            </a:r>
            <a:r>
              <a:rPr lang="en-US" dirty="0"/>
              <a:t>for five-year terms and heads the ISO Central Secretariat (ISO/CS)</a:t>
            </a:r>
          </a:p>
          <a:p>
            <a:pPr marL="0" indent="0">
              <a:buNone/>
            </a:pPr>
            <a:r>
              <a:rPr lang="tr-TR" dirty="0" smtClean="0"/>
              <a:t>    in </a:t>
            </a:r>
            <a:r>
              <a:rPr lang="tr-TR" dirty="0" err="1"/>
              <a:t>Geneva</a:t>
            </a:r>
            <a:r>
              <a:rPr lang="tr-TR" dirty="0"/>
              <a:t>, </a:t>
            </a:r>
            <a:r>
              <a:rPr lang="tr-TR" dirty="0" err="1"/>
              <a:t>Switzerland</a:t>
            </a:r>
            <a:r>
              <a:rPr lang="tr-TR" dirty="0" smtClean="0"/>
              <a:t>.</a:t>
            </a:r>
          </a:p>
          <a:p>
            <a:pPr marL="0" indent="0">
              <a:buNone/>
            </a:pPr>
            <a:endParaRPr lang="tr-TR" dirty="0"/>
          </a:p>
          <a:p>
            <a:pPr marL="0" indent="0">
              <a:buNone/>
            </a:pPr>
            <a:r>
              <a:rPr lang="tr-TR" b="1" dirty="0" smtClean="0"/>
              <a:t>    </a:t>
            </a:r>
            <a:r>
              <a:rPr lang="tr-TR" b="1" u="sng" dirty="0" smtClean="0"/>
              <a:t>ISO </a:t>
            </a:r>
            <a:r>
              <a:rPr lang="tr-TR" b="1" u="sng" dirty="0"/>
              <a:t>Strategic </a:t>
            </a:r>
            <a:r>
              <a:rPr lang="tr-TR" b="1" u="sng" dirty="0" err="1"/>
              <a:t>Plans</a:t>
            </a:r>
            <a:endParaRPr lang="tr-TR" b="1" u="sng" dirty="0"/>
          </a:p>
          <a:p>
            <a:r>
              <a:rPr lang="en-US" dirty="0"/>
              <a:t>ISO is guided by its five-year Strategic Plans which are approved by the </a:t>
            </a:r>
            <a:r>
              <a:rPr lang="en-US" dirty="0" smtClean="0"/>
              <a:t>ISO</a:t>
            </a:r>
            <a:r>
              <a:rPr lang="tr-TR" dirty="0" smtClean="0"/>
              <a:t> General </a:t>
            </a:r>
            <a:r>
              <a:rPr lang="tr-TR" dirty="0"/>
              <a:t>Assembly. </a:t>
            </a:r>
            <a:r>
              <a:rPr lang="tr-TR" dirty="0" err="1"/>
              <a:t>The</a:t>
            </a:r>
            <a:r>
              <a:rPr lang="tr-TR" dirty="0"/>
              <a:t> </a:t>
            </a:r>
            <a:r>
              <a:rPr lang="tr-TR" dirty="0" err="1" smtClean="0"/>
              <a:t>implementation</a:t>
            </a:r>
            <a:r>
              <a:rPr lang="en-US" dirty="0"/>
              <a:t> </a:t>
            </a:r>
            <a:r>
              <a:rPr lang="en-US" dirty="0" smtClean="0"/>
              <a:t>of </a:t>
            </a:r>
            <a:r>
              <a:rPr lang="en-US" dirty="0"/>
              <a:t>ISO’s Strategic Plans is </a:t>
            </a:r>
            <a:r>
              <a:rPr lang="en-US" dirty="0" smtClean="0"/>
              <a:t>overseen</a:t>
            </a:r>
            <a:r>
              <a:rPr lang="tr-TR" dirty="0" smtClean="0"/>
              <a:t> </a:t>
            </a:r>
            <a:r>
              <a:rPr lang="tr-TR" dirty="0" err="1" smtClean="0"/>
              <a:t>by</a:t>
            </a:r>
            <a:r>
              <a:rPr lang="tr-TR" dirty="0" smtClean="0"/>
              <a:t> </a:t>
            </a:r>
            <a:r>
              <a:rPr lang="tr-TR" dirty="0" err="1"/>
              <a:t>the</a:t>
            </a:r>
            <a:r>
              <a:rPr lang="tr-TR" dirty="0"/>
              <a:t> ISO </a:t>
            </a:r>
            <a:r>
              <a:rPr lang="tr-TR" dirty="0" err="1"/>
              <a:t>Council</a:t>
            </a:r>
            <a:r>
              <a:rPr lang="tr-TR" dirty="0"/>
              <a:t>.</a:t>
            </a:r>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12</a:t>
            </a:fld>
            <a:endParaRPr lang="tr-TR" altLang="tr-TR"/>
          </a:p>
        </p:txBody>
      </p:sp>
    </p:spTree>
    <p:extLst>
      <p:ext uri="{BB962C8B-B14F-4D97-AF65-F5344CB8AC3E}">
        <p14:creationId xmlns:p14="http://schemas.microsoft.com/office/powerpoint/2010/main" val="3725655689"/>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116632"/>
            <a:ext cx="9144000" cy="1052513"/>
          </a:xfrm>
        </p:spPr>
        <p:txBody>
          <a:bodyPr/>
          <a:lstStyle/>
          <a:p>
            <a:r>
              <a:rPr lang="en-US" sz="3600" dirty="0"/>
              <a:t>ISO committees – </a:t>
            </a:r>
            <a:r>
              <a:rPr lang="en-US" sz="3600" dirty="0" smtClean="0"/>
              <a:t>Structure</a:t>
            </a:r>
            <a:endParaRPr lang="tr-TR" sz="3600" dirty="0"/>
          </a:p>
        </p:txBody>
      </p:sp>
      <p:sp>
        <p:nvSpPr>
          <p:cNvPr id="3" name="İçerik Yer Tutucusu 2"/>
          <p:cNvSpPr>
            <a:spLocks noGrp="1"/>
          </p:cNvSpPr>
          <p:nvPr>
            <p:ph idx="1"/>
          </p:nvPr>
        </p:nvSpPr>
        <p:spPr>
          <a:xfrm>
            <a:off x="251520" y="1484784"/>
            <a:ext cx="8568952" cy="4530725"/>
          </a:xfrm>
        </p:spPr>
        <p:txBody>
          <a:bodyPr/>
          <a:lstStyle/>
          <a:p>
            <a:r>
              <a:rPr lang="en-US" dirty="0" smtClean="0"/>
              <a:t>The </a:t>
            </a:r>
            <a:r>
              <a:rPr lang="en-US" dirty="0"/>
              <a:t>development of International Standards and </a:t>
            </a:r>
            <a:r>
              <a:rPr lang="en-US" dirty="0" smtClean="0"/>
              <a:t>other</a:t>
            </a:r>
            <a:r>
              <a:rPr lang="tr-TR" dirty="0" smtClean="0"/>
              <a:t> </a:t>
            </a:r>
            <a:r>
              <a:rPr lang="en-US" dirty="0" smtClean="0"/>
              <a:t>ISO </a:t>
            </a:r>
            <a:r>
              <a:rPr lang="en-US" dirty="0"/>
              <a:t>deliverables is carried out by ISO </a:t>
            </a:r>
            <a:r>
              <a:rPr lang="en-US" b="1" dirty="0"/>
              <a:t>technical </a:t>
            </a:r>
            <a:r>
              <a:rPr lang="en-US" b="1" dirty="0" smtClean="0"/>
              <a:t>committees</a:t>
            </a:r>
            <a:r>
              <a:rPr lang="tr-TR" b="1" dirty="0" smtClean="0"/>
              <a:t> </a:t>
            </a:r>
            <a:r>
              <a:rPr lang="en-US" dirty="0" smtClean="0"/>
              <a:t>and </a:t>
            </a:r>
            <a:r>
              <a:rPr lang="en-US" dirty="0"/>
              <a:t>their subcommittees, or by project committees.</a:t>
            </a:r>
          </a:p>
          <a:p>
            <a:r>
              <a:rPr lang="en-US" dirty="0"/>
              <a:t>Technical and project committees are established </a:t>
            </a:r>
            <a:r>
              <a:rPr lang="en-US" dirty="0" smtClean="0"/>
              <a:t>by</a:t>
            </a:r>
            <a:r>
              <a:rPr lang="tr-TR" dirty="0" smtClean="0"/>
              <a:t> </a:t>
            </a:r>
            <a:r>
              <a:rPr lang="en-US" dirty="0" smtClean="0"/>
              <a:t>the </a:t>
            </a:r>
            <a:r>
              <a:rPr lang="en-US" dirty="0"/>
              <a:t>Technical Management Board to develop </a:t>
            </a:r>
            <a:r>
              <a:rPr lang="en-US" dirty="0" smtClean="0"/>
              <a:t>International</a:t>
            </a:r>
            <a:r>
              <a:rPr lang="tr-TR" dirty="0" smtClean="0"/>
              <a:t> </a:t>
            </a:r>
            <a:r>
              <a:rPr lang="en-US" dirty="0" smtClean="0"/>
              <a:t>Standards </a:t>
            </a:r>
            <a:r>
              <a:rPr lang="en-US" dirty="0"/>
              <a:t>or other ISO deliverables within </a:t>
            </a:r>
            <a:r>
              <a:rPr lang="en-US" dirty="0" smtClean="0"/>
              <a:t>their</a:t>
            </a:r>
            <a:r>
              <a:rPr lang="tr-TR" dirty="0" smtClean="0"/>
              <a:t> </a:t>
            </a:r>
            <a:r>
              <a:rPr lang="en-US" dirty="0" smtClean="0"/>
              <a:t>approved </a:t>
            </a:r>
            <a:r>
              <a:rPr lang="en-US" dirty="0"/>
              <a:t>scopes</a:t>
            </a:r>
            <a:r>
              <a:rPr lang="en-US" dirty="0" smtClean="0"/>
              <a:t>.</a:t>
            </a:r>
            <a:endParaRPr lang="en-US" dirty="0"/>
          </a:p>
        </p:txBody>
      </p:sp>
      <p:sp>
        <p:nvSpPr>
          <p:cNvPr id="4" name="Veri Yer Tutucusu 3"/>
          <p:cNvSpPr>
            <a:spLocks noGrp="1"/>
          </p:cNvSpPr>
          <p:nvPr>
            <p:ph type="dt" sz="half" idx="10"/>
          </p:nvPr>
        </p:nvSpPr>
        <p:spPr/>
        <p:txBody>
          <a:bodyPr/>
          <a:lstStyle/>
          <a:p>
            <a:pPr>
              <a:defRPr/>
            </a:pPr>
            <a:endParaRPr lang="tr-TR" dirty="0" smtClean="0"/>
          </a:p>
          <a:p>
            <a:pPr>
              <a:defRPr/>
            </a:pPr>
            <a:r>
              <a:rPr lang="tr-TR" dirty="0" smtClean="0"/>
              <a:t>www.tse.org.tr</a:t>
            </a:r>
            <a:endParaRPr lang="tr-TR" dirty="0"/>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13</a:t>
            </a:fld>
            <a:endParaRPr lang="tr-TR" altLang="tr-TR"/>
          </a:p>
        </p:txBody>
      </p:sp>
    </p:spTree>
    <p:extLst>
      <p:ext uri="{BB962C8B-B14F-4D97-AF65-F5344CB8AC3E}">
        <p14:creationId xmlns:p14="http://schemas.microsoft.com/office/powerpoint/2010/main" val="4197841036"/>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a:t>ISO committees – Structure</a:t>
            </a:r>
            <a:endParaRPr lang="tr-TR" dirty="0"/>
          </a:p>
        </p:txBody>
      </p:sp>
      <p:sp>
        <p:nvSpPr>
          <p:cNvPr id="3" name="İçerik Yer Tutucusu 2"/>
          <p:cNvSpPr>
            <a:spLocks noGrp="1"/>
          </p:cNvSpPr>
          <p:nvPr>
            <p:ph idx="1"/>
          </p:nvPr>
        </p:nvSpPr>
        <p:spPr/>
        <p:txBody>
          <a:bodyPr/>
          <a:lstStyle/>
          <a:p>
            <a:r>
              <a:rPr lang="en-US" b="1" dirty="0"/>
              <a:t>A technical committee </a:t>
            </a:r>
            <a:r>
              <a:rPr lang="en-US" dirty="0"/>
              <a:t>may set up one or more subcommittees.</a:t>
            </a:r>
            <a:r>
              <a:rPr lang="tr-TR" dirty="0"/>
              <a:t> </a:t>
            </a:r>
            <a:r>
              <a:rPr lang="en-US" dirty="0"/>
              <a:t>The scope of a subcommittee must be within</a:t>
            </a:r>
            <a:r>
              <a:rPr lang="tr-TR" dirty="0"/>
              <a:t> </a:t>
            </a:r>
            <a:r>
              <a:rPr lang="en-US" dirty="0"/>
              <a:t>the scope of the parent technical committee</a:t>
            </a:r>
            <a:r>
              <a:rPr lang="en-US" dirty="0" smtClean="0"/>
              <a:t>.</a:t>
            </a:r>
            <a:endParaRPr lang="tr-TR" dirty="0" smtClean="0"/>
          </a:p>
          <a:p>
            <a:endParaRPr lang="en-US" dirty="0"/>
          </a:p>
          <a:p>
            <a:r>
              <a:rPr lang="en-US" b="1" dirty="0"/>
              <a:t>Technical committees</a:t>
            </a:r>
            <a:r>
              <a:rPr lang="en-US" dirty="0"/>
              <a:t>, project </a:t>
            </a:r>
            <a:r>
              <a:rPr lang="en-US" dirty="0" err="1" smtClean="0"/>
              <a:t>committ</a:t>
            </a:r>
            <a:r>
              <a:rPr lang="tr-TR" dirty="0" smtClean="0"/>
              <a:t>e</a:t>
            </a:r>
            <a:r>
              <a:rPr lang="en-US" dirty="0" err="1" smtClean="0"/>
              <a:t>es</a:t>
            </a:r>
            <a:r>
              <a:rPr lang="en-US" dirty="0" smtClean="0"/>
              <a:t> </a:t>
            </a:r>
            <a:r>
              <a:rPr lang="en-US" dirty="0"/>
              <a:t>and </a:t>
            </a:r>
            <a:r>
              <a:rPr lang="en-US" dirty="0" smtClean="0"/>
              <a:t>subcommittees</a:t>
            </a:r>
            <a:r>
              <a:rPr lang="tr-TR" dirty="0" smtClean="0"/>
              <a:t> </a:t>
            </a:r>
            <a:r>
              <a:rPr lang="en-US" dirty="0" smtClean="0"/>
              <a:t>can </a:t>
            </a:r>
            <a:r>
              <a:rPr lang="en-US" dirty="0"/>
              <a:t>establish working groups to focus on </a:t>
            </a:r>
            <a:r>
              <a:rPr lang="en-US" dirty="0" smtClean="0"/>
              <a:t>specific</a:t>
            </a:r>
            <a:r>
              <a:rPr lang="tr-TR" dirty="0" smtClean="0"/>
              <a:t> </a:t>
            </a:r>
            <a:r>
              <a:rPr lang="en-US" dirty="0" smtClean="0"/>
              <a:t>tasks </a:t>
            </a:r>
            <a:r>
              <a:rPr lang="en-US" dirty="0"/>
              <a:t>such as developing the first draft of a </a:t>
            </a:r>
            <a:r>
              <a:rPr lang="en-US" dirty="0" smtClean="0"/>
              <a:t>standard</a:t>
            </a:r>
            <a:r>
              <a:rPr lang="tr-TR" dirty="0" smtClean="0"/>
              <a:t> </a:t>
            </a:r>
            <a:r>
              <a:rPr lang="en-US" dirty="0" smtClean="0"/>
              <a:t>or </a:t>
            </a:r>
            <a:r>
              <a:rPr lang="en-US" dirty="0"/>
              <a:t>deliverable</a:t>
            </a:r>
            <a:r>
              <a:rPr lang="en-US" dirty="0" smtClean="0"/>
              <a:t>.</a:t>
            </a:r>
            <a:endParaRPr lang="tr-TR" dirty="0" smtClean="0"/>
          </a:p>
          <a:p>
            <a:r>
              <a:rPr lang="tr-TR" dirty="0">
                <a:hlinkClick r:id="rId2"/>
              </a:rPr>
              <a:t>http://</a:t>
            </a:r>
            <a:r>
              <a:rPr lang="tr-TR" dirty="0" smtClean="0">
                <a:hlinkClick r:id="rId2"/>
              </a:rPr>
              <a:t>www.iso.org/iso/home/standards_development/list_of_iso_technical_committees.htm</a:t>
            </a:r>
            <a:r>
              <a:rPr lang="tr-TR" dirty="0" smtClean="0"/>
              <a:t> </a:t>
            </a:r>
            <a:endParaRPr lang="tr-TR" dirty="0"/>
          </a:p>
          <a:p>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14</a:t>
            </a:fld>
            <a:endParaRPr lang="tr-TR" altLang="tr-TR"/>
          </a:p>
        </p:txBody>
      </p:sp>
    </p:spTree>
    <p:extLst>
      <p:ext uri="{BB962C8B-B14F-4D97-AF65-F5344CB8AC3E}">
        <p14:creationId xmlns:p14="http://schemas.microsoft.com/office/powerpoint/2010/main" val="943663846"/>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a:t>Working groups</a:t>
            </a:r>
            <a:endParaRPr lang="tr-TR" dirty="0"/>
          </a:p>
        </p:txBody>
      </p:sp>
      <p:sp>
        <p:nvSpPr>
          <p:cNvPr id="3" name="İçerik Yer Tutucusu 2"/>
          <p:cNvSpPr>
            <a:spLocks noGrp="1"/>
          </p:cNvSpPr>
          <p:nvPr>
            <p:ph idx="1"/>
          </p:nvPr>
        </p:nvSpPr>
        <p:spPr>
          <a:xfrm>
            <a:off x="107504" y="1340768"/>
            <a:ext cx="8856984" cy="4530725"/>
          </a:xfrm>
        </p:spPr>
        <p:txBody>
          <a:bodyPr/>
          <a:lstStyle/>
          <a:p>
            <a:r>
              <a:rPr lang="en-US" sz="2400" dirty="0" smtClean="0"/>
              <a:t>Technical </a:t>
            </a:r>
            <a:r>
              <a:rPr lang="en-US" sz="2400" dirty="0"/>
              <a:t>committees or subcommittees may establish </a:t>
            </a:r>
            <a:r>
              <a:rPr lang="en-US" sz="2400" b="1" dirty="0"/>
              <a:t>working groups </a:t>
            </a:r>
            <a:r>
              <a:rPr lang="en-US" sz="2400" dirty="0"/>
              <a:t>for specific </a:t>
            </a:r>
            <a:r>
              <a:rPr lang="en-US" sz="2400" dirty="0" smtClean="0"/>
              <a:t>tasks. A working group shall report to its parent technical committee or subcommittee through a </a:t>
            </a:r>
            <a:r>
              <a:rPr lang="en-US" sz="2400" dirty="0" err="1" smtClean="0"/>
              <a:t>convenor</a:t>
            </a:r>
            <a:r>
              <a:rPr lang="en-US" sz="2400" dirty="0" smtClean="0"/>
              <a:t> appointed by the </a:t>
            </a:r>
            <a:r>
              <a:rPr lang="tr-TR" sz="2400" dirty="0" err="1" smtClean="0"/>
              <a:t>technical</a:t>
            </a:r>
            <a:r>
              <a:rPr lang="tr-TR" sz="2400" dirty="0" smtClean="0"/>
              <a:t> </a:t>
            </a:r>
            <a:r>
              <a:rPr lang="en-US" sz="2400" dirty="0" smtClean="0"/>
              <a:t>committee.</a:t>
            </a:r>
            <a:endParaRPr lang="tr-TR" sz="2400" dirty="0" smtClean="0"/>
          </a:p>
          <a:p>
            <a:endParaRPr lang="en-US" sz="2400" dirty="0" smtClean="0"/>
          </a:p>
          <a:p>
            <a:r>
              <a:rPr lang="en-US" sz="2400" b="1" dirty="0" smtClean="0"/>
              <a:t>Working group </a:t>
            </a:r>
            <a:r>
              <a:rPr lang="en-US" sz="2400" b="1" dirty="0" err="1" smtClean="0"/>
              <a:t>convenors</a:t>
            </a:r>
            <a:r>
              <a:rPr lang="en-US" sz="2400" dirty="0" smtClean="0"/>
              <a:t> shall be appointed by the committee for  up to three-year terms ending at the next plenary session of </a:t>
            </a:r>
            <a:r>
              <a:rPr lang="en-US" sz="2400" dirty="0"/>
              <a:t>the technical committee </a:t>
            </a:r>
            <a:r>
              <a:rPr lang="en-US" sz="2400" dirty="0" smtClean="0"/>
              <a:t>following the  term. Such appointments shall be confirmed by the national body (or liaison organization). The </a:t>
            </a:r>
            <a:r>
              <a:rPr lang="en-US" sz="2400" dirty="0" err="1" smtClean="0"/>
              <a:t>convenor</a:t>
            </a:r>
            <a:r>
              <a:rPr lang="en-US" sz="2400" dirty="0" smtClean="0"/>
              <a:t> may be reappointed for additional terms of up to three-years. There is no limit to the number of terms.</a:t>
            </a:r>
          </a:p>
          <a:p>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15</a:t>
            </a:fld>
            <a:endParaRPr lang="tr-TR" altLang="tr-TR"/>
          </a:p>
        </p:txBody>
      </p:sp>
    </p:spTree>
    <p:extLst>
      <p:ext uri="{BB962C8B-B14F-4D97-AF65-F5344CB8AC3E}">
        <p14:creationId xmlns:p14="http://schemas.microsoft.com/office/powerpoint/2010/main" val="1123606363"/>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3600" dirty="0" err="1" smtClean="0"/>
              <a:t>Example</a:t>
            </a:r>
            <a:r>
              <a:rPr lang="tr-TR" sz="3600" dirty="0" smtClean="0"/>
              <a:t> of a </a:t>
            </a:r>
            <a:r>
              <a:rPr lang="en-US" sz="3600" dirty="0" smtClean="0"/>
              <a:t>Technical committee </a:t>
            </a:r>
            <a:endParaRPr lang="tr-TR" sz="3600" dirty="0"/>
          </a:p>
        </p:txBody>
      </p:sp>
      <p:sp>
        <p:nvSpPr>
          <p:cNvPr id="3" name="İçerik Yer Tutucusu 2"/>
          <p:cNvSpPr>
            <a:spLocks noGrp="1"/>
          </p:cNvSpPr>
          <p:nvPr>
            <p:ph idx="1"/>
          </p:nvPr>
        </p:nvSpPr>
        <p:spPr>
          <a:xfrm>
            <a:off x="0" y="1268761"/>
            <a:ext cx="9144000" cy="4897090"/>
          </a:xfrm>
        </p:spPr>
        <p:txBody>
          <a:bodyPr/>
          <a:lstStyle/>
          <a:p>
            <a:pPr marL="0" indent="0" algn="ctr">
              <a:buNone/>
            </a:pPr>
            <a:r>
              <a:rPr lang="en-US" b="1" dirty="0"/>
              <a:t>ISO/TC 176 Quality management and quality </a:t>
            </a:r>
            <a:r>
              <a:rPr lang="en-US" b="1" dirty="0" smtClean="0"/>
              <a:t>assurance</a:t>
            </a:r>
            <a:endParaRPr lang="tr-TR" b="1" dirty="0" smtClean="0"/>
          </a:p>
          <a:p>
            <a:r>
              <a:rPr lang="tr-TR" dirty="0" err="1"/>
              <a:t>Secretariat</a:t>
            </a:r>
            <a:r>
              <a:rPr lang="tr-TR" dirty="0"/>
              <a:t>: </a:t>
            </a:r>
            <a:r>
              <a:rPr lang="tr-TR" dirty="0" smtClean="0"/>
              <a:t>SCC (</a:t>
            </a:r>
            <a:r>
              <a:rPr lang="tr-TR" dirty="0" err="1" smtClean="0"/>
              <a:t>Canada</a:t>
            </a:r>
            <a:r>
              <a:rPr lang="tr-TR" dirty="0" smtClean="0"/>
              <a:t> </a:t>
            </a:r>
            <a:r>
              <a:rPr lang="tr-TR" dirty="0"/>
              <a:t>)</a:t>
            </a:r>
            <a:br>
              <a:rPr lang="tr-TR" dirty="0"/>
            </a:br>
            <a:r>
              <a:rPr lang="tr-TR" dirty="0" err="1"/>
              <a:t>Secretary</a:t>
            </a:r>
            <a:r>
              <a:rPr lang="tr-TR" dirty="0" smtClean="0"/>
              <a:t>: </a:t>
            </a:r>
            <a:r>
              <a:rPr lang="tr-TR" dirty="0" err="1" smtClean="0"/>
              <a:t>Mr</a:t>
            </a:r>
            <a:r>
              <a:rPr lang="tr-TR" dirty="0" smtClean="0"/>
              <a:t> Andy </a:t>
            </a:r>
            <a:r>
              <a:rPr lang="tr-TR" dirty="0" err="1" smtClean="0"/>
              <a:t>Kwong</a:t>
            </a:r>
            <a:r>
              <a:rPr lang="tr-TR" dirty="0" smtClean="0"/>
              <a:t>  </a:t>
            </a:r>
            <a:r>
              <a:rPr lang="tr-TR" dirty="0"/>
              <a:t/>
            </a:r>
            <a:br>
              <a:rPr lang="tr-TR" dirty="0"/>
            </a:br>
            <a:r>
              <a:rPr lang="tr-TR" dirty="0" err="1"/>
              <a:t>Chairperson</a:t>
            </a:r>
            <a:r>
              <a:rPr lang="tr-TR" dirty="0"/>
              <a:t>: </a:t>
            </a:r>
            <a:r>
              <a:rPr lang="tr-TR" dirty="0" err="1"/>
              <a:t>Mrs</a:t>
            </a:r>
            <a:r>
              <a:rPr lang="tr-TR" dirty="0"/>
              <a:t> </a:t>
            </a:r>
            <a:r>
              <a:rPr lang="tr-TR" dirty="0" err="1"/>
              <a:t>Katie</a:t>
            </a:r>
            <a:r>
              <a:rPr lang="tr-TR" dirty="0"/>
              <a:t> </a:t>
            </a:r>
            <a:r>
              <a:rPr lang="tr-TR" dirty="0" err="1"/>
              <a:t>Altoft</a:t>
            </a:r>
            <a:r>
              <a:rPr lang="tr-TR" dirty="0"/>
              <a:t> </a:t>
            </a:r>
            <a:r>
              <a:rPr lang="tr-TR" dirty="0" err="1"/>
              <a:t>until</a:t>
            </a:r>
            <a:r>
              <a:rPr lang="tr-TR" dirty="0"/>
              <a:t> </a:t>
            </a:r>
            <a:r>
              <a:rPr lang="tr-TR" dirty="0" err="1"/>
              <a:t>end</a:t>
            </a:r>
            <a:r>
              <a:rPr lang="tr-TR" dirty="0"/>
              <a:t> 2017 </a:t>
            </a:r>
            <a:br>
              <a:rPr lang="tr-TR" dirty="0"/>
            </a:br>
            <a:r>
              <a:rPr lang="en-US" b="1" dirty="0"/>
              <a:t>Scope:</a:t>
            </a:r>
          </a:p>
          <a:p>
            <a:r>
              <a:rPr lang="en-US" dirty="0"/>
              <a:t>Standardization in the field of quality management (generic quality management systems and supporting technologies), as well as quality management standardization in specific sectors at the request of the affected sector and the ISO Technical Management Board. </a:t>
            </a:r>
          </a:p>
          <a:p>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16</a:t>
            </a:fld>
            <a:endParaRPr lang="tr-TR" altLang="tr-TR"/>
          </a:p>
        </p:txBody>
      </p:sp>
    </p:spTree>
    <p:extLst>
      <p:ext uri="{BB962C8B-B14F-4D97-AF65-F5344CB8AC3E}">
        <p14:creationId xmlns:p14="http://schemas.microsoft.com/office/powerpoint/2010/main" val="2525902502"/>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4000" dirty="0" err="1"/>
              <a:t>Example</a:t>
            </a:r>
            <a:r>
              <a:rPr lang="tr-TR" sz="4000" dirty="0"/>
              <a:t> of a </a:t>
            </a:r>
            <a:r>
              <a:rPr lang="en-US" sz="4000" dirty="0"/>
              <a:t>Technical committee </a:t>
            </a:r>
            <a:endParaRPr lang="tr-TR" sz="4000" dirty="0"/>
          </a:p>
        </p:txBody>
      </p:sp>
      <p:sp>
        <p:nvSpPr>
          <p:cNvPr id="3" name="İçerik Yer Tutucusu 2"/>
          <p:cNvSpPr>
            <a:spLocks noGrp="1"/>
          </p:cNvSpPr>
          <p:nvPr>
            <p:ph idx="1"/>
          </p:nvPr>
        </p:nvSpPr>
        <p:spPr/>
        <p:txBody>
          <a:bodyPr/>
          <a:lstStyle/>
          <a:p>
            <a:pPr marL="0" indent="0" algn="ctr">
              <a:buNone/>
            </a:pPr>
            <a:r>
              <a:rPr lang="en-US" b="1" dirty="0"/>
              <a:t>ISO/TC 176</a:t>
            </a:r>
            <a:endParaRPr lang="tr-TR" dirty="0" smtClean="0"/>
          </a:p>
          <a:p>
            <a:r>
              <a:rPr lang="en-US" dirty="0" smtClean="0"/>
              <a:t>Total </a:t>
            </a:r>
            <a:r>
              <a:rPr lang="en-US" dirty="0"/>
              <a:t>number of published ISO standards related to the TC and its SCs (number includes updates):  </a:t>
            </a:r>
            <a:r>
              <a:rPr lang="en-US" b="1" dirty="0"/>
              <a:t>23</a:t>
            </a:r>
            <a:r>
              <a:rPr lang="en-US" dirty="0"/>
              <a:t>  </a:t>
            </a:r>
          </a:p>
          <a:p>
            <a:r>
              <a:rPr lang="en-US" dirty="0"/>
              <a:t>Number of published ISO standards under the direct responsibility of ISO/TC 176 (number includes updates):  </a:t>
            </a:r>
            <a:r>
              <a:rPr lang="en-US" b="1" dirty="0"/>
              <a:t>3  </a:t>
            </a:r>
          </a:p>
          <a:p>
            <a:r>
              <a:rPr lang="en-US" dirty="0"/>
              <a:t>Participating countries:  </a:t>
            </a:r>
            <a:r>
              <a:rPr lang="en-US" b="1" dirty="0"/>
              <a:t>97</a:t>
            </a:r>
            <a:r>
              <a:rPr lang="en-US" dirty="0"/>
              <a:t>  </a:t>
            </a:r>
          </a:p>
          <a:p>
            <a:r>
              <a:rPr lang="en-US" dirty="0"/>
              <a:t>Observing countries:  </a:t>
            </a:r>
            <a:r>
              <a:rPr lang="en-US" b="1" dirty="0"/>
              <a:t>24</a:t>
            </a:r>
            <a:r>
              <a:rPr lang="en-US" dirty="0"/>
              <a:t> </a:t>
            </a:r>
          </a:p>
          <a:p>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17</a:t>
            </a:fld>
            <a:endParaRPr lang="tr-TR" altLang="tr-TR"/>
          </a:p>
        </p:txBody>
      </p:sp>
    </p:spTree>
    <p:extLst>
      <p:ext uri="{BB962C8B-B14F-4D97-AF65-F5344CB8AC3E}">
        <p14:creationId xmlns:p14="http://schemas.microsoft.com/office/powerpoint/2010/main" val="4076710850"/>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79512" y="15506"/>
            <a:ext cx="9144000" cy="1052513"/>
          </a:xfrm>
        </p:spPr>
        <p:txBody>
          <a:bodyPr/>
          <a:lstStyle/>
          <a:p>
            <a:r>
              <a:rPr lang="tr-TR" sz="3600" dirty="0" err="1" smtClean="0"/>
              <a:t>Subcommittees</a:t>
            </a:r>
            <a:r>
              <a:rPr lang="tr-TR" sz="3600" dirty="0" smtClean="0"/>
              <a:t> and </a:t>
            </a:r>
            <a:r>
              <a:rPr lang="tr-TR" sz="3600" dirty="0" err="1" smtClean="0"/>
              <a:t>Working</a:t>
            </a:r>
            <a:r>
              <a:rPr lang="tr-TR" sz="3600" dirty="0" smtClean="0"/>
              <a:t> </a:t>
            </a:r>
            <a:r>
              <a:rPr lang="tr-TR" sz="3600" dirty="0" err="1" smtClean="0"/>
              <a:t>Group</a:t>
            </a:r>
            <a:endParaRPr lang="tr-TR" sz="3600" dirty="0"/>
          </a:p>
        </p:txBody>
      </p:sp>
      <p:sp>
        <p:nvSpPr>
          <p:cNvPr id="3" name="İçerik Yer Tutucusu 2"/>
          <p:cNvSpPr>
            <a:spLocks noGrp="1"/>
          </p:cNvSpPr>
          <p:nvPr>
            <p:ph idx="1"/>
          </p:nvPr>
        </p:nvSpPr>
        <p:spPr>
          <a:xfrm>
            <a:off x="323528" y="1196752"/>
            <a:ext cx="8471077" cy="4530725"/>
          </a:xfrm>
        </p:spPr>
        <p:txBody>
          <a:bodyPr/>
          <a:lstStyle/>
          <a:p>
            <a:pPr marL="0" indent="0" algn="ctr">
              <a:buNone/>
            </a:pPr>
            <a:r>
              <a:rPr lang="en-US" sz="2400" b="1" dirty="0"/>
              <a:t>ISO/TC 176</a:t>
            </a:r>
            <a:endParaRPr lang="tr-TR" sz="2400" dirty="0"/>
          </a:p>
          <a:p>
            <a:r>
              <a:rPr lang="en-US" sz="2400" dirty="0" smtClean="0"/>
              <a:t>ISO/TC </a:t>
            </a:r>
            <a:r>
              <a:rPr lang="en-US" sz="2400" b="1" dirty="0"/>
              <a:t>176/SC 1</a:t>
            </a:r>
            <a:r>
              <a:rPr lang="en-US" sz="2400" dirty="0"/>
              <a:t>  Concepts and terminology  </a:t>
            </a:r>
          </a:p>
          <a:p>
            <a:r>
              <a:rPr lang="en-US" sz="2400" dirty="0"/>
              <a:t>ISO/TC </a:t>
            </a:r>
            <a:r>
              <a:rPr lang="en-US" sz="2400" b="1" dirty="0"/>
              <a:t>176/SC 2</a:t>
            </a:r>
            <a:r>
              <a:rPr lang="en-US" sz="2400" dirty="0"/>
              <a:t>  Quality systems  </a:t>
            </a:r>
          </a:p>
          <a:p>
            <a:r>
              <a:rPr lang="en-US" sz="2400" dirty="0"/>
              <a:t>ISO/TC </a:t>
            </a:r>
            <a:r>
              <a:rPr lang="en-US" sz="2400" b="1" dirty="0"/>
              <a:t>176/SC 3</a:t>
            </a:r>
            <a:r>
              <a:rPr lang="en-US" sz="2400" dirty="0"/>
              <a:t>  Supporting </a:t>
            </a:r>
            <a:r>
              <a:rPr lang="en-US" sz="2400" dirty="0" smtClean="0"/>
              <a:t>technologies </a:t>
            </a:r>
            <a:endParaRPr lang="tr-TR" sz="2400" dirty="0" smtClean="0"/>
          </a:p>
          <a:p>
            <a:endParaRPr lang="en-US" sz="2400" dirty="0"/>
          </a:p>
          <a:p>
            <a:r>
              <a:rPr lang="en-US" sz="2400" dirty="0"/>
              <a:t>ISO/TC 176/SC 2/WG 26 Revision of ISO 10005 </a:t>
            </a:r>
          </a:p>
          <a:p>
            <a:pPr marL="0" indent="0">
              <a:buNone/>
            </a:pPr>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18</a:t>
            </a:fld>
            <a:endParaRPr lang="tr-TR" altLang="tr-TR"/>
          </a:p>
        </p:txBody>
      </p:sp>
    </p:spTree>
    <p:extLst>
      <p:ext uri="{BB962C8B-B14F-4D97-AF65-F5344CB8AC3E}">
        <p14:creationId xmlns:p14="http://schemas.microsoft.com/office/powerpoint/2010/main" val="3118860944"/>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3600" dirty="0" err="1"/>
              <a:t>Example</a:t>
            </a:r>
            <a:r>
              <a:rPr lang="tr-TR" sz="3600" dirty="0"/>
              <a:t> of a </a:t>
            </a:r>
            <a:r>
              <a:rPr lang="en-US" sz="3600" dirty="0"/>
              <a:t>Technical committee </a:t>
            </a:r>
            <a:endParaRPr lang="tr-TR" sz="3600" dirty="0"/>
          </a:p>
        </p:txBody>
      </p:sp>
      <p:sp>
        <p:nvSpPr>
          <p:cNvPr id="3" name="İçerik Yer Tutucusu 2"/>
          <p:cNvSpPr>
            <a:spLocks noGrp="1"/>
          </p:cNvSpPr>
          <p:nvPr>
            <p:ph idx="1"/>
          </p:nvPr>
        </p:nvSpPr>
        <p:spPr>
          <a:xfrm>
            <a:off x="0" y="1340768"/>
            <a:ext cx="9144000" cy="4530725"/>
          </a:xfrm>
        </p:spPr>
        <p:txBody>
          <a:bodyPr/>
          <a:lstStyle/>
          <a:p>
            <a:pPr marL="0" indent="0" algn="ctr">
              <a:buNone/>
            </a:pPr>
            <a:r>
              <a:rPr lang="en-US" b="1" dirty="0" smtClean="0"/>
              <a:t>IEC/TC </a:t>
            </a:r>
            <a:r>
              <a:rPr lang="en-US" b="1" dirty="0"/>
              <a:t>17  </a:t>
            </a:r>
            <a:r>
              <a:rPr lang="en-US" b="1" dirty="0" smtClean="0"/>
              <a:t>High-voltage </a:t>
            </a:r>
            <a:r>
              <a:rPr lang="en-US" b="1" dirty="0"/>
              <a:t>switchgear and </a:t>
            </a:r>
            <a:r>
              <a:rPr lang="en-US" b="1" dirty="0" err="1" smtClean="0"/>
              <a:t>controlgear</a:t>
            </a:r>
            <a:endParaRPr lang="tr-TR" b="1" dirty="0" smtClean="0"/>
          </a:p>
          <a:p>
            <a:pPr marL="0" indent="0">
              <a:buNone/>
            </a:pPr>
            <a:r>
              <a:rPr lang="tr-TR" dirty="0" err="1"/>
              <a:t>Secretariat</a:t>
            </a:r>
            <a:r>
              <a:rPr lang="tr-TR" dirty="0"/>
              <a:t>: </a:t>
            </a:r>
            <a:r>
              <a:rPr lang="tr-TR" dirty="0" err="1"/>
              <a:t>Sweden</a:t>
            </a:r>
            <a:r>
              <a:rPr lang="tr-TR" dirty="0"/>
              <a:t> </a:t>
            </a:r>
            <a:endParaRPr lang="tr-TR" dirty="0" smtClean="0"/>
          </a:p>
          <a:p>
            <a:pPr marL="0" indent="0">
              <a:buNone/>
            </a:pPr>
            <a:r>
              <a:rPr lang="tr-TR" dirty="0" err="1"/>
              <a:t>Secretary</a:t>
            </a:r>
            <a:r>
              <a:rPr lang="tr-TR" dirty="0" smtClean="0"/>
              <a:t>: </a:t>
            </a:r>
            <a:r>
              <a:rPr lang="tr-TR" dirty="0" err="1" smtClean="0"/>
              <a:t>Mr</a:t>
            </a:r>
            <a:r>
              <a:rPr lang="tr-TR" dirty="0" smtClean="0"/>
              <a:t> </a:t>
            </a:r>
            <a:r>
              <a:rPr lang="tr-TR" dirty="0"/>
              <a:t>Anne </a:t>
            </a:r>
            <a:r>
              <a:rPr lang="tr-TR" dirty="0" err="1"/>
              <a:t>Bosma</a:t>
            </a:r>
            <a:r>
              <a:rPr lang="tr-TR" dirty="0"/>
              <a:t> (SE) </a:t>
            </a:r>
            <a:br>
              <a:rPr lang="tr-TR" dirty="0"/>
            </a:br>
            <a:r>
              <a:rPr lang="tr-TR" dirty="0" err="1" smtClean="0"/>
              <a:t>Chairperson</a:t>
            </a:r>
            <a:r>
              <a:rPr lang="tr-TR" dirty="0" smtClean="0"/>
              <a:t>: </a:t>
            </a:r>
            <a:r>
              <a:rPr lang="en-US" dirty="0" err="1"/>
              <a:t>Mr</a:t>
            </a:r>
            <a:r>
              <a:rPr lang="en-US" dirty="0"/>
              <a:t> Denis </a:t>
            </a:r>
            <a:r>
              <a:rPr lang="en-US" dirty="0" err="1"/>
              <a:t>Dufournet</a:t>
            </a:r>
            <a:r>
              <a:rPr lang="en-US" dirty="0"/>
              <a:t> (FR) </a:t>
            </a:r>
            <a:r>
              <a:rPr lang="en-US" dirty="0" smtClean="0"/>
              <a:t>Term </a:t>
            </a:r>
            <a:r>
              <a:rPr lang="en-US" dirty="0"/>
              <a:t>of office : 2016-04</a:t>
            </a:r>
            <a:endParaRPr lang="en-US" b="1" dirty="0"/>
          </a:p>
          <a:p>
            <a:pPr marL="0" indent="0">
              <a:buNone/>
            </a:pPr>
            <a:r>
              <a:rPr lang="tr-TR" b="1" dirty="0" err="1" smtClean="0"/>
              <a:t>Scope</a:t>
            </a:r>
            <a:r>
              <a:rPr lang="tr-TR" b="1" dirty="0"/>
              <a:t>:</a:t>
            </a:r>
          </a:p>
          <a:p>
            <a:pPr marL="0" indent="0">
              <a:buNone/>
            </a:pPr>
            <a:r>
              <a:rPr lang="en-US" dirty="0"/>
              <a:t>To prepare standards on high-voltage switchgear and </a:t>
            </a:r>
            <a:r>
              <a:rPr lang="en-US" dirty="0" err="1"/>
              <a:t>controlgear</a:t>
            </a:r>
            <a:r>
              <a:rPr lang="en-US" dirty="0"/>
              <a:t> as well as their assemblies, together with associated control and/or power equipment, measuring and </a:t>
            </a:r>
            <a:r>
              <a:rPr lang="en-US" dirty="0" err="1"/>
              <a:t>signalling</a:t>
            </a:r>
            <a:r>
              <a:rPr lang="en-US" dirty="0"/>
              <a:t> equipment</a:t>
            </a:r>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19</a:t>
            </a:fld>
            <a:endParaRPr lang="tr-TR" altLang="tr-TR"/>
          </a:p>
        </p:txBody>
      </p:sp>
    </p:spTree>
    <p:extLst>
      <p:ext uri="{BB962C8B-B14F-4D97-AF65-F5344CB8AC3E}">
        <p14:creationId xmlns:p14="http://schemas.microsoft.com/office/powerpoint/2010/main" val="3306884619"/>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defRPr/>
            </a:pPr>
            <a:r>
              <a:rPr lang="tr-TR" sz="2800" dirty="0"/>
              <a:t>International </a:t>
            </a:r>
            <a:r>
              <a:rPr lang="tr-TR" sz="2800" dirty="0" err="1"/>
              <a:t>Organization</a:t>
            </a:r>
            <a:r>
              <a:rPr lang="tr-TR" sz="2800" dirty="0"/>
              <a:t> </a:t>
            </a:r>
            <a:r>
              <a:rPr lang="tr-TR" sz="2800" dirty="0" err="1"/>
              <a:t>for</a:t>
            </a:r>
            <a:r>
              <a:rPr lang="tr-TR" sz="2800" dirty="0"/>
              <a:t> </a:t>
            </a:r>
            <a:r>
              <a:rPr lang="tr-TR" sz="2800" dirty="0" err="1" smtClean="0"/>
              <a:t>Standardization</a:t>
            </a:r>
            <a:r>
              <a:rPr lang="tr-TR" sz="2800" dirty="0" smtClean="0"/>
              <a:t> (ISO)</a:t>
            </a:r>
            <a:br>
              <a:rPr lang="tr-TR" sz="2800" dirty="0" smtClean="0"/>
            </a:br>
            <a:r>
              <a:rPr lang="tr-TR" sz="2800" dirty="0" err="1" smtClean="0"/>
              <a:t>process</a:t>
            </a:r>
            <a:endParaRPr lang="tr-TR" sz="2800" dirty="0"/>
          </a:p>
        </p:txBody>
      </p:sp>
      <p:sp>
        <p:nvSpPr>
          <p:cNvPr id="15363" name="Metin Yer Tutucusu 2"/>
          <p:cNvSpPr>
            <a:spLocks noGrp="1"/>
          </p:cNvSpPr>
          <p:nvPr>
            <p:ph type="body" idx="1"/>
          </p:nvPr>
        </p:nvSpPr>
        <p:spPr>
          <a:xfrm>
            <a:off x="684213" y="2708275"/>
            <a:ext cx="7772400" cy="1500188"/>
          </a:xfrm>
        </p:spPr>
        <p:txBody>
          <a:bodyPr/>
          <a:lstStyle/>
          <a:p>
            <a:r>
              <a:rPr lang="tr-TR" altLang="tr-TR" dirty="0" err="1" smtClean="0"/>
              <a:t>Chapter</a:t>
            </a:r>
            <a:r>
              <a:rPr lang="tr-TR" altLang="tr-TR" dirty="0" smtClean="0"/>
              <a:t> 3 </a:t>
            </a:r>
          </a:p>
        </p:txBody>
      </p:sp>
      <p:sp>
        <p:nvSpPr>
          <p:cNvPr id="4" name="Veri Yer Tutucusu 3"/>
          <p:cNvSpPr>
            <a:spLocks noGrp="1"/>
          </p:cNvSpPr>
          <p:nvPr>
            <p:ph type="dt" sz="quarter" idx="10"/>
          </p:nvPr>
        </p:nvSpPr>
        <p:spPr/>
        <p:txBody>
          <a:bodyPr/>
          <a:lstStyle/>
          <a:p>
            <a:pPr>
              <a:defRPr/>
            </a:pPr>
            <a:endParaRPr lang="tr-TR" dirty="0" smtClean="0"/>
          </a:p>
          <a:p>
            <a:pPr>
              <a:defRPr/>
            </a:pPr>
            <a:r>
              <a:rPr lang="tr-TR" dirty="0" smtClean="0"/>
              <a:t>www.tse.org.tr</a:t>
            </a:r>
            <a:endParaRPr lang="tr-TR" dirty="0"/>
          </a:p>
        </p:txBody>
      </p:sp>
      <p:sp>
        <p:nvSpPr>
          <p:cNvPr id="15365"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BFEEA6A8-1506-4D26-A7BF-2E684F0F4C1F}" type="slidenum">
              <a:rPr lang="tr-TR" altLang="tr-TR" sz="1000" smtClean="0">
                <a:solidFill>
                  <a:srgbClr val="FF0000"/>
                </a:solidFill>
                <a:latin typeface="Verdana" pitchFamily="34" charset="0"/>
              </a:rPr>
              <a:pPr>
                <a:spcBef>
                  <a:spcPct val="0"/>
                </a:spcBef>
                <a:buClrTx/>
                <a:buSzTx/>
                <a:buFontTx/>
                <a:buNone/>
              </a:pPr>
              <a:t>2</a:t>
            </a:fld>
            <a:endParaRPr lang="tr-TR" altLang="tr-TR" sz="1000" smtClean="0">
              <a:solidFill>
                <a:srgbClr val="FF0000"/>
              </a:solidFill>
              <a:latin typeface="Verdana" pitchFamily="34" charset="0"/>
            </a:endParaRP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sz="4000" b="1" dirty="0"/>
              <a:t>IEC/TC </a:t>
            </a:r>
            <a:r>
              <a:rPr lang="en-US" sz="4000" b="1" dirty="0" smtClean="0"/>
              <a:t>17</a:t>
            </a:r>
            <a:r>
              <a:rPr lang="tr-TR" sz="4000" b="1" dirty="0" smtClean="0"/>
              <a:t> </a:t>
            </a:r>
            <a:r>
              <a:rPr lang="tr-TR" sz="4000" b="1" dirty="0" err="1" smtClean="0"/>
              <a:t>Structure</a:t>
            </a:r>
            <a:endParaRPr lang="tr-TR" sz="4000" dirty="0"/>
          </a:p>
        </p:txBody>
      </p:sp>
      <p:sp>
        <p:nvSpPr>
          <p:cNvPr id="3" name="İçerik Yer Tutucusu 2"/>
          <p:cNvSpPr>
            <a:spLocks noGrp="1"/>
          </p:cNvSpPr>
          <p:nvPr>
            <p:ph idx="1"/>
          </p:nvPr>
        </p:nvSpPr>
        <p:spPr>
          <a:xfrm>
            <a:off x="0" y="1412776"/>
            <a:ext cx="9144000" cy="4530725"/>
          </a:xfrm>
        </p:spPr>
        <p:txBody>
          <a:bodyPr/>
          <a:lstStyle/>
          <a:p>
            <a:pPr marL="0" indent="0">
              <a:buNone/>
            </a:pPr>
            <a:r>
              <a:rPr lang="en-US" b="1" dirty="0" smtClean="0"/>
              <a:t>IEC/TC 17  High-voltage </a:t>
            </a:r>
            <a:r>
              <a:rPr lang="en-US" b="1" dirty="0"/>
              <a:t>switchgear and </a:t>
            </a:r>
            <a:r>
              <a:rPr lang="en-US" b="1" dirty="0" err="1"/>
              <a:t>controlgear</a:t>
            </a:r>
            <a:endParaRPr lang="en-US" b="1" dirty="0"/>
          </a:p>
          <a:p>
            <a:endParaRPr lang="tr-TR" dirty="0" smtClean="0"/>
          </a:p>
          <a:p>
            <a:r>
              <a:rPr lang="en-US" dirty="0" smtClean="0"/>
              <a:t>Participating </a:t>
            </a:r>
            <a:r>
              <a:rPr lang="en-US" dirty="0"/>
              <a:t>countries : 34</a:t>
            </a:r>
          </a:p>
          <a:p>
            <a:r>
              <a:rPr lang="en-US" dirty="0"/>
              <a:t>Observer Countries : 19 </a:t>
            </a:r>
            <a:endParaRPr lang="tr-TR" dirty="0" smtClean="0"/>
          </a:p>
          <a:p>
            <a:endParaRPr lang="tr-TR" dirty="0" smtClean="0"/>
          </a:p>
          <a:p>
            <a:pPr marL="0" indent="0">
              <a:buNone/>
            </a:pPr>
            <a:r>
              <a:rPr lang="tr-TR" b="1" dirty="0" smtClean="0"/>
              <a:t>   </a:t>
            </a:r>
            <a:r>
              <a:rPr lang="en-US" b="1" dirty="0" smtClean="0"/>
              <a:t>Subcommittees</a:t>
            </a:r>
            <a:endParaRPr lang="en-US" b="1" dirty="0"/>
          </a:p>
          <a:p>
            <a:r>
              <a:rPr lang="en-US" dirty="0" smtClean="0"/>
              <a:t>SC </a:t>
            </a:r>
            <a:r>
              <a:rPr lang="en-US" dirty="0"/>
              <a:t>17A Switching devices </a:t>
            </a:r>
          </a:p>
          <a:p>
            <a:r>
              <a:rPr lang="en-US" dirty="0"/>
              <a:t>SC 17C Assemblies </a:t>
            </a:r>
          </a:p>
          <a:p>
            <a:r>
              <a:rPr lang="tr-TR" dirty="0">
                <a:hlinkClick r:id="rId2"/>
              </a:rPr>
              <a:t>http://www.iec.ch/dyn/www/f?p=103:6:0::::</a:t>
            </a:r>
            <a:r>
              <a:rPr lang="tr-TR" dirty="0" smtClean="0">
                <a:hlinkClick r:id="rId2"/>
              </a:rPr>
              <a:t>FSP_LANG_ID:25</a:t>
            </a:r>
            <a:endParaRPr lang="tr-TR" dirty="0" smtClean="0"/>
          </a:p>
          <a:p>
            <a:pPr marL="0" indent="0">
              <a:buNone/>
            </a:pPr>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20</a:t>
            </a:fld>
            <a:endParaRPr lang="tr-TR" altLang="tr-TR"/>
          </a:p>
        </p:txBody>
      </p:sp>
    </p:spTree>
    <p:extLst>
      <p:ext uri="{BB962C8B-B14F-4D97-AF65-F5344CB8AC3E}">
        <p14:creationId xmlns:p14="http://schemas.microsoft.com/office/powerpoint/2010/main" val="1379180014"/>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Veri Yer Tutucusu"/>
          <p:cNvSpPr>
            <a:spLocks noGrp="1"/>
          </p:cNvSpPr>
          <p:nvPr>
            <p:ph type="dt" sz="quarter" idx="10"/>
          </p:nvPr>
        </p:nvSpPr>
        <p:spPr/>
        <p:txBody>
          <a:bodyPr/>
          <a:lstStyle/>
          <a:p>
            <a:pPr>
              <a:defRPr/>
            </a:pPr>
            <a:endParaRPr lang="tr-TR" dirty="0"/>
          </a:p>
          <a:p>
            <a:pPr>
              <a:defRPr/>
            </a:pPr>
            <a:r>
              <a:rPr lang="tr-TR" sz="1000" dirty="0"/>
              <a:t>www.tse.org.tr</a:t>
            </a:r>
          </a:p>
        </p:txBody>
      </p:sp>
      <p:sp>
        <p:nvSpPr>
          <p:cNvPr id="5" name="4 Altbilgi Yer Tutucusu"/>
          <p:cNvSpPr>
            <a:spLocks noGrp="1"/>
          </p:cNvSpPr>
          <p:nvPr>
            <p:ph type="ftr" sz="quarter" idx="4294967295"/>
          </p:nvPr>
        </p:nvSpPr>
        <p:spPr>
          <a:xfrm>
            <a:off x="2700338" y="6237288"/>
            <a:ext cx="3887787" cy="457200"/>
          </a:xfrm>
          <a:prstGeom prst="rect">
            <a:avLst/>
          </a:prstGeom>
        </p:spPr>
        <p:txBody>
          <a:bodyPr/>
          <a:lstStyle/>
          <a:p>
            <a:pPr eaLnBrk="1" hangingPunct="1">
              <a:defRPr/>
            </a:pPr>
            <a:r>
              <a:rPr lang="tr-TR" sz="1000" dirty="0" err="1">
                <a:solidFill>
                  <a:srgbClr val="FF0000"/>
                </a:solidFill>
                <a:effectLst>
                  <a:outerShdw blurRad="38100" dist="38100" dir="2700000" algn="tl">
                    <a:srgbClr val="C0C0C0"/>
                  </a:outerShdw>
                </a:effectLst>
              </a:rPr>
              <a:t>Standards</a:t>
            </a:r>
            <a:r>
              <a:rPr lang="tr-TR" sz="1000" dirty="0">
                <a:solidFill>
                  <a:srgbClr val="FF0000"/>
                </a:solidFill>
                <a:effectLst>
                  <a:outerShdw blurRad="38100" dist="38100" dir="2700000" algn="tl">
                    <a:srgbClr val="C0C0C0"/>
                  </a:outerShdw>
                </a:effectLst>
              </a:rPr>
              <a:t> </a:t>
            </a:r>
            <a:r>
              <a:rPr lang="tr-TR" sz="1000" dirty="0" err="1">
                <a:solidFill>
                  <a:srgbClr val="FF0000"/>
                </a:solidFill>
                <a:effectLst>
                  <a:outerShdw blurRad="38100" dist="38100" dir="2700000" algn="tl">
                    <a:srgbClr val="C0C0C0"/>
                  </a:outerShdw>
                </a:effectLst>
              </a:rPr>
              <a:t>Preparation</a:t>
            </a:r>
            <a:r>
              <a:rPr lang="tr-TR" sz="1000" dirty="0">
                <a:solidFill>
                  <a:srgbClr val="FF0000"/>
                </a:solidFill>
                <a:effectLst>
                  <a:outerShdw blurRad="38100" dist="38100" dir="2700000" algn="tl">
                    <a:srgbClr val="C0C0C0"/>
                  </a:outerShdw>
                </a:effectLst>
              </a:rPr>
              <a:t> Center</a:t>
            </a:r>
          </a:p>
          <a:p>
            <a:pPr eaLnBrk="1" hangingPunct="1">
              <a:defRPr/>
            </a:pPr>
            <a:endParaRPr lang="tr-TR" dirty="0"/>
          </a:p>
          <a:p>
            <a:pPr eaLnBrk="1" hangingPunct="1">
              <a:defRPr/>
            </a:pPr>
            <a:r>
              <a:rPr lang="en-US" sz="1000" dirty="0"/>
              <a:t>©</a:t>
            </a:r>
            <a:r>
              <a:rPr lang="tr-TR" sz="1000" dirty="0"/>
              <a:t>2010 Türk </a:t>
            </a:r>
            <a:r>
              <a:rPr lang="tr-TR" sz="1000" dirty="0" err="1"/>
              <a:t>Standardları</a:t>
            </a:r>
            <a:r>
              <a:rPr lang="tr-TR" sz="1000" dirty="0"/>
              <a:t> Enstitüsü</a:t>
            </a:r>
          </a:p>
        </p:txBody>
      </p:sp>
      <p:sp>
        <p:nvSpPr>
          <p:cNvPr id="41988" name="5 Slayt Numarası Yer Tutucusu"/>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AEE280CA-A2C2-4396-A7EC-D02F1D1E1FE1}" type="slidenum">
              <a:rPr lang="tr-TR" altLang="tr-TR" sz="1000" smtClean="0">
                <a:solidFill>
                  <a:srgbClr val="FF0000"/>
                </a:solidFill>
                <a:latin typeface="Verdana" pitchFamily="34" charset="0"/>
              </a:rPr>
              <a:pPr>
                <a:spcBef>
                  <a:spcPct val="0"/>
                </a:spcBef>
                <a:buClrTx/>
                <a:buSzTx/>
                <a:buFontTx/>
                <a:buNone/>
              </a:pPr>
              <a:t>21</a:t>
            </a:fld>
            <a:endParaRPr lang="tr-TR" altLang="tr-TR" sz="1000" smtClean="0">
              <a:solidFill>
                <a:srgbClr val="FF0000"/>
              </a:solidFill>
              <a:latin typeface="Verdana" pitchFamily="34" charset="0"/>
            </a:endParaRPr>
          </a:p>
        </p:txBody>
      </p:sp>
      <p:sp>
        <p:nvSpPr>
          <p:cNvPr id="41989" name="Rectangle 2"/>
          <p:cNvSpPr>
            <a:spLocks noGrp="1" noChangeArrowheads="1"/>
          </p:cNvSpPr>
          <p:nvPr>
            <p:ph type="title"/>
          </p:nvPr>
        </p:nvSpPr>
        <p:spPr/>
        <p:txBody>
          <a:bodyPr/>
          <a:lstStyle/>
          <a:p>
            <a:pPr eaLnBrk="1" hangingPunct="1"/>
            <a:r>
              <a:rPr lang="tr-TR" altLang="tr-TR" sz="3600" dirty="0" err="1" smtClean="0"/>
              <a:t>TSE’s</a:t>
            </a:r>
            <a:r>
              <a:rPr lang="tr-TR" altLang="tr-TR" sz="3600" dirty="0" smtClean="0"/>
              <a:t> </a:t>
            </a:r>
            <a:r>
              <a:rPr lang="tr-TR" altLang="tr-TR" sz="3600" dirty="0" err="1" smtClean="0"/>
              <a:t>membership</a:t>
            </a:r>
            <a:r>
              <a:rPr lang="tr-TR" altLang="tr-TR" sz="3600" dirty="0" smtClean="0"/>
              <a:t> in ISO</a:t>
            </a:r>
          </a:p>
        </p:txBody>
      </p:sp>
      <p:sp>
        <p:nvSpPr>
          <p:cNvPr id="36870" name="Rectangle 3"/>
          <p:cNvSpPr>
            <a:spLocks noGrp="1" noChangeArrowheads="1"/>
          </p:cNvSpPr>
          <p:nvPr>
            <p:ph type="body" idx="1"/>
          </p:nvPr>
        </p:nvSpPr>
        <p:spPr>
          <a:xfrm>
            <a:off x="395288" y="1052513"/>
            <a:ext cx="8315325" cy="4752975"/>
          </a:xfrm>
        </p:spPr>
        <p:txBody>
          <a:bodyPr/>
          <a:lstStyle/>
          <a:p>
            <a:pPr algn="just" eaLnBrk="1" hangingPunct="1">
              <a:lnSpc>
                <a:spcPct val="80000"/>
              </a:lnSpc>
              <a:defRPr/>
            </a:pPr>
            <a:endParaRPr lang="en-GB" altLang="tr-TR" sz="2000" dirty="0" smtClean="0"/>
          </a:p>
          <a:p>
            <a:pPr algn="just" eaLnBrk="1" hangingPunct="1">
              <a:lnSpc>
                <a:spcPct val="80000"/>
              </a:lnSpc>
              <a:defRPr/>
            </a:pPr>
            <a:r>
              <a:rPr lang="en-GB" altLang="tr-TR" sz="2400" dirty="0" smtClean="0"/>
              <a:t>TSE </a:t>
            </a:r>
            <a:r>
              <a:rPr lang="tr-TR" altLang="tr-TR" sz="2400" dirty="0" smtClean="0"/>
              <a:t>is</a:t>
            </a:r>
            <a:r>
              <a:rPr lang="en-GB" altLang="tr-TR" sz="2400" dirty="0" smtClean="0"/>
              <a:t> a full member of </a:t>
            </a:r>
            <a:r>
              <a:rPr lang="en-GB" altLang="tr-TR" sz="2400" b="1" dirty="0" smtClean="0"/>
              <a:t>ISO</a:t>
            </a:r>
            <a:r>
              <a:rPr lang="en-GB" altLang="tr-TR" sz="2400" dirty="0" smtClean="0"/>
              <a:t> </a:t>
            </a:r>
            <a:r>
              <a:rPr lang="tr-TR" altLang="tr-TR" sz="2400" dirty="0" smtClean="0"/>
              <a:t>since</a:t>
            </a:r>
            <a:r>
              <a:rPr lang="en-GB" altLang="tr-TR" sz="2400" dirty="0" smtClean="0"/>
              <a:t> 1956</a:t>
            </a:r>
          </a:p>
          <a:p>
            <a:pPr algn="just" eaLnBrk="1" hangingPunct="1">
              <a:lnSpc>
                <a:spcPct val="80000"/>
              </a:lnSpc>
              <a:defRPr/>
            </a:pPr>
            <a:r>
              <a:rPr lang="tr-TR" altLang="tr-TR" sz="2400" dirty="0" err="1" smtClean="0"/>
              <a:t>Participates</a:t>
            </a:r>
            <a:r>
              <a:rPr lang="tr-TR" altLang="tr-TR" sz="2400" dirty="0" smtClean="0"/>
              <a:t> </a:t>
            </a:r>
            <a:r>
              <a:rPr lang="en-GB" altLang="tr-TR" sz="2400" dirty="0" smtClean="0"/>
              <a:t>actively in the works of </a:t>
            </a:r>
            <a:r>
              <a:rPr lang="tr-TR" altLang="tr-TR" sz="2400" dirty="0" smtClean="0"/>
              <a:t>149 TC/PC/</a:t>
            </a:r>
            <a:r>
              <a:rPr lang="tr-TR" altLang="tr-TR" sz="2400" dirty="0" err="1" smtClean="0"/>
              <a:t>SCs</a:t>
            </a:r>
            <a:r>
              <a:rPr lang="tr-TR" altLang="tr-TR" sz="2400" dirty="0" smtClean="0"/>
              <a:t>.</a:t>
            </a:r>
            <a:endParaRPr lang="en-GB" altLang="tr-TR" sz="2400" dirty="0" smtClean="0"/>
          </a:p>
          <a:p>
            <a:pPr algn="just" eaLnBrk="1" hangingPunct="1">
              <a:lnSpc>
                <a:spcPct val="80000"/>
              </a:lnSpc>
              <a:defRPr/>
            </a:pPr>
            <a:r>
              <a:rPr lang="tr-TR" altLang="tr-TR" sz="2400" dirty="0" smtClean="0"/>
              <a:t>p-</a:t>
            </a:r>
            <a:r>
              <a:rPr lang="en-GB" altLang="tr-TR" sz="2400" dirty="0" smtClean="0"/>
              <a:t>member of </a:t>
            </a:r>
            <a:r>
              <a:rPr lang="tr-TR" altLang="tr-TR" sz="2400" dirty="0" err="1" smtClean="0"/>
              <a:t>policy</a:t>
            </a:r>
            <a:r>
              <a:rPr lang="tr-TR" altLang="tr-TR" sz="2400" dirty="0" smtClean="0"/>
              <a:t> </a:t>
            </a:r>
            <a:r>
              <a:rPr lang="tr-TR" altLang="tr-TR" sz="2400" dirty="0" err="1" smtClean="0"/>
              <a:t>development</a:t>
            </a:r>
            <a:r>
              <a:rPr lang="tr-TR" altLang="tr-TR" sz="2400" dirty="0" smtClean="0"/>
              <a:t> </a:t>
            </a:r>
            <a:r>
              <a:rPr lang="tr-TR" altLang="tr-TR" sz="2400" dirty="0" err="1" smtClean="0"/>
              <a:t>committees</a:t>
            </a:r>
            <a:r>
              <a:rPr lang="tr-TR" altLang="tr-TR" sz="2400" dirty="0" smtClean="0"/>
              <a:t> </a:t>
            </a:r>
            <a:r>
              <a:rPr lang="en-GB" altLang="tr-TR" sz="2400" dirty="0" smtClean="0"/>
              <a:t>DEVCO, CASCO and COPOLCO</a:t>
            </a:r>
            <a:endParaRPr lang="tr-TR" altLang="tr-TR" sz="2400" dirty="0" smtClean="0"/>
          </a:p>
          <a:p>
            <a:pPr marL="0" indent="0" algn="just" eaLnBrk="1" hangingPunct="1">
              <a:lnSpc>
                <a:spcPct val="80000"/>
              </a:lnSpc>
              <a:buFont typeface="Wingdings" pitchFamily="2" charset="2"/>
              <a:buNone/>
              <a:defRPr/>
            </a:pPr>
            <a:endParaRPr lang="en-GB" altLang="tr-TR" sz="2400" dirty="0" smtClean="0"/>
          </a:p>
          <a:p>
            <a:pPr algn="just" eaLnBrk="1" hangingPunct="1">
              <a:lnSpc>
                <a:spcPct val="80000"/>
              </a:lnSpc>
              <a:buFont typeface="Wingdings" pitchFamily="2" charset="2"/>
              <a:buNone/>
              <a:defRPr/>
            </a:pPr>
            <a:r>
              <a:rPr lang="en-GB" altLang="tr-TR" sz="2400" dirty="0" smtClean="0"/>
              <a:t>TSE holds the following </a:t>
            </a:r>
            <a:r>
              <a:rPr lang="en-GB" altLang="tr-TR" sz="2400" b="1" dirty="0" smtClean="0"/>
              <a:t>secretariats</a:t>
            </a:r>
            <a:r>
              <a:rPr lang="en-GB" altLang="tr-TR" sz="2400" dirty="0" smtClean="0"/>
              <a:t>:</a:t>
            </a:r>
          </a:p>
          <a:p>
            <a:pPr algn="just" eaLnBrk="1" hangingPunct="1">
              <a:lnSpc>
                <a:spcPct val="80000"/>
              </a:lnSpc>
              <a:defRPr/>
            </a:pPr>
            <a:r>
              <a:rPr lang="en-GB" altLang="tr-TR" sz="2400" dirty="0" smtClean="0"/>
              <a:t>ISO/TC 126/SC 2 “Tobacco and tobacco products-Leaf Tobacco”</a:t>
            </a:r>
            <a:r>
              <a:rPr lang="tr-TR" altLang="tr-TR" sz="2400" dirty="0" smtClean="0"/>
              <a:t> </a:t>
            </a:r>
            <a:r>
              <a:rPr lang="tr-TR" altLang="tr-TR" sz="2200" dirty="0" smtClean="0"/>
              <a:t>-- </a:t>
            </a:r>
            <a:r>
              <a:rPr lang="en-US" altLang="tr-TR" sz="1800" i="1" dirty="0" smtClean="0"/>
              <a:t>Number of published ISO standards under the direct responsibility of ISO/TC 126/SC 2 </a:t>
            </a:r>
            <a:r>
              <a:rPr lang="tr-TR" altLang="tr-TR" sz="1800" i="1" dirty="0" smtClean="0"/>
              <a:t>- </a:t>
            </a:r>
            <a:r>
              <a:rPr lang="tr-TR" altLang="tr-TR" sz="1800" b="1" i="1" dirty="0" smtClean="0"/>
              <a:t>12</a:t>
            </a:r>
            <a:endParaRPr lang="en-GB" altLang="tr-TR" sz="1800" b="1" i="1" dirty="0" smtClean="0"/>
          </a:p>
          <a:p>
            <a:pPr algn="just" eaLnBrk="1" hangingPunct="1">
              <a:lnSpc>
                <a:spcPct val="80000"/>
              </a:lnSpc>
              <a:defRPr/>
            </a:pPr>
            <a:r>
              <a:rPr lang="en-GB" altLang="tr-TR" sz="2400" dirty="0"/>
              <a:t>ISO/TC 34/SC 3 “Food products- </a:t>
            </a:r>
            <a:r>
              <a:rPr lang="en-US" altLang="tr-TR" sz="2400" dirty="0"/>
              <a:t>Fruits and vegetables and their derived products</a:t>
            </a:r>
            <a:r>
              <a:rPr lang="en-GB" altLang="tr-TR" sz="2400" dirty="0"/>
              <a:t>”</a:t>
            </a:r>
            <a:r>
              <a:rPr lang="tr-TR" altLang="tr-TR" sz="2400" dirty="0"/>
              <a:t> </a:t>
            </a:r>
            <a:r>
              <a:rPr lang="tr-TR" altLang="tr-TR" sz="2200" dirty="0" smtClean="0"/>
              <a:t>-- </a:t>
            </a:r>
            <a:r>
              <a:rPr lang="en-US" altLang="tr-TR" sz="1800" i="1" dirty="0" smtClean="0"/>
              <a:t>Number of published ISO standards under the direct responsibility of ISO/TC 34/SC 3 </a:t>
            </a:r>
            <a:r>
              <a:rPr lang="tr-TR" altLang="tr-TR" sz="1800" i="1" dirty="0" smtClean="0"/>
              <a:t>- </a:t>
            </a:r>
            <a:r>
              <a:rPr lang="tr-TR" altLang="tr-TR" sz="1800" b="1" i="1" dirty="0" smtClean="0"/>
              <a:t>118</a:t>
            </a:r>
            <a:endParaRPr lang="en-GB" altLang="tr-TR" sz="1800" b="1" i="1" dirty="0" smtClean="0"/>
          </a:p>
        </p:txBody>
      </p:sp>
    </p:spTree>
    <p:extLst>
      <p:ext uri="{BB962C8B-B14F-4D97-AF65-F5344CB8AC3E}">
        <p14:creationId xmlns:p14="http://schemas.microsoft.com/office/powerpoint/2010/main" val="3768913517"/>
      </p:ext>
    </p:extLst>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Veri Yer Tutucusu"/>
          <p:cNvSpPr>
            <a:spLocks noGrp="1"/>
          </p:cNvSpPr>
          <p:nvPr>
            <p:ph type="dt" sz="quarter" idx="10"/>
          </p:nvPr>
        </p:nvSpPr>
        <p:spPr/>
        <p:txBody>
          <a:bodyPr/>
          <a:lstStyle/>
          <a:p>
            <a:pPr>
              <a:defRPr/>
            </a:pPr>
            <a:endParaRPr lang="tr-TR" dirty="0"/>
          </a:p>
          <a:p>
            <a:pPr>
              <a:defRPr/>
            </a:pPr>
            <a:r>
              <a:rPr lang="tr-TR" sz="1000" dirty="0"/>
              <a:t>www.tse.org.tr</a:t>
            </a:r>
          </a:p>
        </p:txBody>
      </p:sp>
      <p:sp>
        <p:nvSpPr>
          <p:cNvPr id="5" name="4 Altbilgi Yer Tutucusu"/>
          <p:cNvSpPr>
            <a:spLocks noGrp="1"/>
          </p:cNvSpPr>
          <p:nvPr>
            <p:ph type="ftr" sz="quarter" idx="4294967295"/>
          </p:nvPr>
        </p:nvSpPr>
        <p:spPr>
          <a:xfrm>
            <a:off x="2700338" y="6237288"/>
            <a:ext cx="3887787" cy="457200"/>
          </a:xfrm>
          <a:prstGeom prst="rect">
            <a:avLst/>
          </a:prstGeom>
        </p:spPr>
        <p:txBody>
          <a:bodyPr/>
          <a:lstStyle/>
          <a:p>
            <a:pPr eaLnBrk="1" hangingPunct="1">
              <a:defRPr/>
            </a:pPr>
            <a:r>
              <a:rPr lang="tr-TR" sz="1000">
                <a:solidFill>
                  <a:srgbClr val="FF0000"/>
                </a:solidFill>
                <a:effectLst>
                  <a:outerShdw blurRad="38100" dist="38100" dir="2700000" algn="tl">
                    <a:srgbClr val="C0C0C0"/>
                  </a:outerShdw>
                </a:effectLst>
              </a:rPr>
              <a:t>Standards Preparation Center</a:t>
            </a:r>
          </a:p>
          <a:p>
            <a:pPr eaLnBrk="1" hangingPunct="1">
              <a:defRPr/>
            </a:pPr>
            <a:endParaRPr lang="tr-TR"/>
          </a:p>
          <a:p>
            <a:pPr eaLnBrk="1" hangingPunct="1">
              <a:defRPr/>
            </a:pPr>
            <a:r>
              <a:rPr lang="en-US" sz="1000"/>
              <a:t>©</a:t>
            </a:r>
            <a:r>
              <a:rPr lang="tr-TR" sz="1000"/>
              <a:t>2010 Türk Standardları Enstitüsü</a:t>
            </a:r>
          </a:p>
        </p:txBody>
      </p:sp>
      <p:sp>
        <p:nvSpPr>
          <p:cNvPr id="43012" name="5 Slayt Numarası Yer Tutucusu"/>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58BA5930-A5B8-45F9-81F3-E402ABEA1AE5}" type="slidenum">
              <a:rPr lang="tr-TR" altLang="tr-TR" sz="1000" smtClean="0">
                <a:solidFill>
                  <a:srgbClr val="FF0000"/>
                </a:solidFill>
                <a:latin typeface="Verdana" pitchFamily="34" charset="0"/>
              </a:rPr>
              <a:pPr>
                <a:spcBef>
                  <a:spcPct val="0"/>
                </a:spcBef>
                <a:buClrTx/>
                <a:buSzTx/>
                <a:buFontTx/>
                <a:buNone/>
              </a:pPr>
              <a:t>22</a:t>
            </a:fld>
            <a:endParaRPr lang="tr-TR" altLang="tr-TR" sz="1000" smtClean="0">
              <a:solidFill>
                <a:srgbClr val="FF0000"/>
              </a:solidFill>
              <a:latin typeface="Verdana" pitchFamily="34" charset="0"/>
            </a:endParaRPr>
          </a:p>
        </p:txBody>
      </p:sp>
      <p:sp>
        <p:nvSpPr>
          <p:cNvPr id="43013" name="Rectangle 2"/>
          <p:cNvSpPr>
            <a:spLocks noGrp="1" noChangeArrowheads="1"/>
          </p:cNvSpPr>
          <p:nvPr>
            <p:ph type="title"/>
          </p:nvPr>
        </p:nvSpPr>
        <p:spPr/>
        <p:txBody>
          <a:bodyPr/>
          <a:lstStyle/>
          <a:p>
            <a:pPr eaLnBrk="1" hangingPunct="1"/>
            <a:r>
              <a:rPr lang="tr-TR" altLang="tr-TR" sz="3600" dirty="0" err="1"/>
              <a:t>TSE’s</a:t>
            </a:r>
            <a:r>
              <a:rPr lang="tr-TR" altLang="tr-TR" sz="3600" dirty="0"/>
              <a:t> </a:t>
            </a:r>
            <a:r>
              <a:rPr lang="tr-TR" altLang="tr-TR" sz="3600" dirty="0" err="1"/>
              <a:t>membership</a:t>
            </a:r>
            <a:r>
              <a:rPr lang="tr-TR" altLang="tr-TR" sz="3600" dirty="0"/>
              <a:t> in ISO</a:t>
            </a:r>
            <a:endParaRPr lang="tr-TR" altLang="tr-TR" sz="3600" dirty="0" smtClean="0"/>
          </a:p>
        </p:txBody>
      </p:sp>
      <p:sp>
        <p:nvSpPr>
          <p:cNvPr id="43014" name="Rectangle 3"/>
          <p:cNvSpPr>
            <a:spLocks noGrp="1" noChangeArrowheads="1"/>
          </p:cNvSpPr>
          <p:nvPr>
            <p:ph type="body" idx="1"/>
          </p:nvPr>
        </p:nvSpPr>
        <p:spPr>
          <a:xfrm>
            <a:off x="395288" y="1412875"/>
            <a:ext cx="8208962" cy="4530725"/>
          </a:xfrm>
        </p:spPr>
        <p:txBody>
          <a:bodyPr/>
          <a:lstStyle/>
          <a:p>
            <a:pPr eaLnBrk="1" hangingPunct="1"/>
            <a:r>
              <a:rPr lang="tr-TR" altLang="tr-TR" sz="2400" smtClean="0"/>
              <a:t>TSE</a:t>
            </a:r>
            <a:r>
              <a:rPr lang="en-AU" altLang="tr-TR" sz="2400" smtClean="0"/>
              <a:t> </a:t>
            </a:r>
            <a:r>
              <a:rPr lang="tr-TR" altLang="tr-TR" sz="2400" smtClean="0"/>
              <a:t>served in </a:t>
            </a:r>
            <a:r>
              <a:rPr lang="tr-TR" altLang="tr-TR" sz="2400" b="1" smtClean="0"/>
              <a:t>ISO Council </a:t>
            </a:r>
            <a:r>
              <a:rPr lang="tr-TR" altLang="tr-TR" sz="2400" smtClean="0"/>
              <a:t>which is composed of 20 elected members for the following terms: </a:t>
            </a:r>
            <a:r>
              <a:rPr lang="en-AU" altLang="tr-TR" sz="2400" smtClean="0"/>
              <a:t> 1963-1965, 1969-1971, 1974-1976</a:t>
            </a:r>
            <a:r>
              <a:rPr lang="tr-TR" altLang="tr-TR" sz="2400" smtClean="0"/>
              <a:t>, </a:t>
            </a:r>
            <a:r>
              <a:rPr lang="en-AU" altLang="tr-TR" sz="2400" smtClean="0"/>
              <a:t>1986-1991</a:t>
            </a:r>
            <a:r>
              <a:rPr lang="tr-TR" altLang="tr-TR" sz="2400" smtClean="0"/>
              <a:t>,</a:t>
            </a:r>
            <a:r>
              <a:rPr lang="en-AU" altLang="tr-TR" sz="2400" smtClean="0"/>
              <a:t>1998-1999</a:t>
            </a:r>
            <a:r>
              <a:rPr lang="tr-TR" altLang="tr-TR" sz="2400" smtClean="0"/>
              <a:t>, 2003-2004, 2011- 2012 and 2015-2017.</a:t>
            </a:r>
            <a:r>
              <a:rPr lang="en-AU" altLang="tr-TR" sz="2400" smtClean="0"/>
              <a:t> </a:t>
            </a:r>
            <a:endParaRPr lang="tr-TR" altLang="tr-TR" sz="2400" smtClean="0"/>
          </a:p>
          <a:p>
            <a:pPr eaLnBrk="1" hangingPunct="1"/>
            <a:endParaRPr lang="en-AU" altLang="tr-TR" sz="2400" smtClean="0"/>
          </a:p>
          <a:p>
            <a:pPr eaLnBrk="1" hangingPunct="1"/>
            <a:r>
              <a:rPr lang="tr-TR" altLang="tr-TR" sz="2400" smtClean="0"/>
              <a:t>TSE served in </a:t>
            </a:r>
            <a:r>
              <a:rPr lang="en-AU" altLang="tr-TR" sz="2400" b="1" smtClean="0"/>
              <a:t>ISO</a:t>
            </a:r>
            <a:r>
              <a:rPr lang="tr-TR" altLang="tr-TR" sz="2400" b="1" smtClean="0"/>
              <a:t> TMB </a:t>
            </a:r>
            <a:r>
              <a:rPr lang="tr-TR" altLang="tr-TR" sz="2400" smtClean="0"/>
              <a:t>(responsible for monitoring the activities of ISO technical committees) for the term 1995-1996.</a:t>
            </a:r>
          </a:p>
        </p:txBody>
      </p:sp>
    </p:spTree>
    <p:extLst>
      <p:ext uri="{BB962C8B-B14F-4D97-AF65-F5344CB8AC3E}">
        <p14:creationId xmlns:p14="http://schemas.microsoft.com/office/powerpoint/2010/main" val="3482518461"/>
      </p:ext>
    </p:extLst>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Veri Yer Tutucusu"/>
          <p:cNvSpPr>
            <a:spLocks noGrp="1"/>
          </p:cNvSpPr>
          <p:nvPr>
            <p:ph type="dt" sz="quarter" idx="10"/>
          </p:nvPr>
        </p:nvSpPr>
        <p:spPr/>
        <p:txBody>
          <a:bodyPr/>
          <a:lstStyle/>
          <a:p>
            <a:pPr>
              <a:defRPr/>
            </a:pPr>
            <a:endParaRPr lang="tr-TR" dirty="0"/>
          </a:p>
          <a:p>
            <a:pPr>
              <a:defRPr/>
            </a:pPr>
            <a:r>
              <a:rPr lang="tr-TR" sz="1000" dirty="0"/>
              <a:t>www.tse.org.tr</a:t>
            </a:r>
          </a:p>
        </p:txBody>
      </p:sp>
      <p:sp>
        <p:nvSpPr>
          <p:cNvPr id="5" name="4 Altbilgi Yer Tutucusu"/>
          <p:cNvSpPr>
            <a:spLocks noGrp="1"/>
          </p:cNvSpPr>
          <p:nvPr>
            <p:ph type="ftr" sz="quarter" idx="4294967295"/>
          </p:nvPr>
        </p:nvSpPr>
        <p:spPr>
          <a:xfrm>
            <a:off x="2700338" y="6237288"/>
            <a:ext cx="3887787" cy="457200"/>
          </a:xfrm>
          <a:prstGeom prst="rect">
            <a:avLst/>
          </a:prstGeom>
        </p:spPr>
        <p:txBody>
          <a:bodyPr/>
          <a:lstStyle/>
          <a:p>
            <a:pPr eaLnBrk="1" hangingPunct="1">
              <a:defRPr/>
            </a:pPr>
            <a:r>
              <a:rPr lang="tr-TR" sz="1000">
                <a:solidFill>
                  <a:srgbClr val="FF0000"/>
                </a:solidFill>
                <a:effectLst>
                  <a:outerShdw blurRad="38100" dist="38100" dir="2700000" algn="tl">
                    <a:srgbClr val="C0C0C0"/>
                  </a:outerShdw>
                </a:effectLst>
              </a:rPr>
              <a:t>Standards Preparation Center</a:t>
            </a:r>
          </a:p>
          <a:p>
            <a:pPr eaLnBrk="1" hangingPunct="1">
              <a:defRPr/>
            </a:pPr>
            <a:endParaRPr lang="tr-TR"/>
          </a:p>
          <a:p>
            <a:pPr eaLnBrk="1" hangingPunct="1">
              <a:defRPr/>
            </a:pPr>
            <a:r>
              <a:rPr lang="en-US" sz="1000"/>
              <a:t>©</a:t>
            </a:r>
            <a:r>
              <a:rPr lang="tr-TR" sz="1000"/>
              <a:t>2010 Türk Standardları Enstitüsü</a:t>
            </a:r>
          </a:p>
        </p:txBody>
      </p:sp>
      <p:sp>
        <p:nvSpPr>
          <p:cNvPr id="44036" name="5 Slayt Numarası Yer Tutucusu"/>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EE3A2C68-60F9-439E-AA60-03077AE42AF9}" type="slidenum">
              <a:rPr lang="tr-TR" altLang="tr-TR" sz="1000" smtClean="0">
                <a:solidFill>
                  <a:srgbClr val="FF0000"/>
                </a:solidFill>
                <a:latin typeface="Verdana" pitchFamily="34" charset="0"/>
              </a:rPr>
              <a:pPr>
                <a:spcBef>
                  <a:spcPct val="0"/>
                </a:spcBef>
                <a:buClrTx/>
                <a:buSzTx/>
                <a:buFontTx/>
                <a:buNone/>
              </a:pPr>
              <a:t>23</a:t>
            </a:fld>
            <a:endParaRPr lang="tr-TR" altLang="tr-TR" sz="1000" smtClean="0">
              <a:solidFill>
                <a:srgbClr val="FF0000"/>
              </a:solidFill>
              <a:latin typeface="Verdana" pitchFamily="34" charset="0"/>
            </a:endParaRPr>
          </a:p>
        </p:txBody>
      </p:sp>
      <p:sp>
        <p:nvSpPr>
          <p:cNvPr id="44037" name="Rectangle 2"/>
          <p:cNvSpPr>
            <a:spLocks noGrp="1" noChangeArrowheads="1"/>
          </p:cNvSpPr>
          <p:nvPr>
            <p:ph type="title"/>
          </p:nvPr>
        </p:nvSpPr>
        <p:spPr/>
        <p:txBody>
          <a:bodyPr/>
          <a:lstStyle/>
          <a:p>
            <a:pPr eaLnBrk="1" hangingPunct="1"/>
            <a:r>
              <a:rPr lang="tr-TR" altLang="tr-TR" sz="3600" dirty="0" err="1"/>
              <a:t>TSE’s</a:t>
            </a:r>
            <a:r>
              <a:rPr lang="tr-TR" altLang="tr-TR" sz="3600" dirty="0"/>
              <a:t> </a:t>
            </a:r>
            <a:r>
              <a:rPr lang="tr-TR" altLang="tr-TR" sz="3600" dirty="0" err="1"/>
              <a:t>membership</a:t>
            </a:r>
            <a:r>
              <a:rPr lang="tr-TR" altLang="tr-TR" sz="3600" dirty="0"/>
              <a:t> in </a:t>
            </a:r>
            <a:r>
              <a:rPr lang="tr-TR" altLang="tr-TR" sz="3600" dirty="0" smtClean="0"/>
              <a:t>IEC</a:t>
            </a:r>
          </a:p>
        </p:txBody>
      </p:sp>
      <p:sp>
        <p:nvSpPr>
          <p:cNvPr id="44038" name="Rectangle 3"/>
          <p:cNvSpPr>
            <a:spLocks noGrp="1" noChangeArrowheads="1"/>
          </p:cNvSpPr>
          <p:nvPr>
            <p:ph type="body" idx="1"/>
          </p:nvPr>
        </p:nvSpPr>
        <p:spPr>
          <a:xfrm>
            <a:off x="395288" y="1346200"/>
            <a:ext cx="8208962" cy="4530725"/>
          </a:xfrm>
        </p:spPr>
        <p:txBody>
          <a:bodyPr/>
          <a:lstStyle/>
          <a:p>
            <a:pPr eaLnBrk="1" hangingPunct="1"/>
            <a:r>
              <a:rPr lang="en-GB" altLang="tr-TR" sz="2400" smtClean="0"/>
              <a:t>TSE became a member of </a:t>
            </a:r>
            <a:r>
              <a:rPr lang="en-GB" altLang="tr-TR" sz="2400" b="1" smtClean="0"/>
              <a:t>IEC</a:t>
            </a:r>
            <a:r>
              <a:rPr lang="en-GB" altLang="tr-TR" sz="2400" smtClean="0"/>
              <a:t> in 1956</a:t>
            </a:r>
          </a:p>
          <a:p>
            <a:pPr algn="just" eaLnBrk="1" hangingPunct="1"/>
            <a:r>
              <a:rPr lang="en-GB" altLang="tr-TR" sz="2400" smtClean="0"/>
              <a:t>TSE participate actively in the work</a:t>
            </a:r>
            <a:r>
              <a:rPr lang="tr-TR" altLang="tr-TR" sz="2400" smtClean="0"/>
              <a:t>s</a:t>
            </a:r>
            <a:r>
              <a:rPr lang="en-GB" altLang="tr-TR" sz="2400" smtClean="0"/>
              <a:t> of  </a:t>
            </a:r>
            <a:r>
              <a:rPr lang="tr-TR" altLang="tr-TR" sz="2400" smtClean="0"/>
              <a:t>50 IEC/TC/SCs.</a:t>
            </a:r>
            <a:endParaRPr lang="en-GB" altLang="tr-TR" sz="2400" smtClean="0"/>
          </a:p>
          <a:p>
            <a:pPr algn="just" eaLnBrk="1" hangingPunct="1"/>
            <a:r>
              <a:rPr lang="en-GB" altLang="tr-TR" sz="2400" smtClean="0"/>
              <a:t>TSE has been member of IECEE (IEC system for Conformity Testing and Certification of Electrical Euipment) MC (Management Committee) and CB (Certification Bodies).</a:t>
            </a:r>
          </a:p>
          <a:p>
            <a:pPr algn="just" eaLnBrk="1" hangingPunct="1"/>
            <a:r>
              <a:rPr lang="en-GB" altLang="tr-TR" sz="2400" smtClean="0"/>
              <a:t>TSE served in the IEC Council Board and in the IEC Finance Committee for the terms of 1997-1999 and 2000-2003.</a:t>
            </a:r>
          </a:p>
        </p:txBody>
      </p:sp>
    </p:spTree>
    <p:extLst>
      <p:ext uri="{BB962C8B-B14F-4D97-AF65-F5344CB8AC3E}">
        <p14:creationId xmlns:p14="http://schemas.microsoft.com/office/powerpoint/2010/main" val="1555693621"/>
      </p:ext>
    </p:extLst>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Veri Yer Tutucusu"/>
          <p:cNvSpPr>
            <a:spLocks noGrp="1"/>
          </p:cNvSpPr>
          <p:nvPr>
            <p:ph type="dt" sz="quarter" idx="10"/>
          </p:nvPr>
        </p:nvSpPr>
        <p:spPr/>
        <p:txBody>
          <a:bodyPr/>
          <a:lstStyle/>
          <a:p>
            <a:pPr>
              <a:defRPr/>
            </a:pPr>
            <a:endParaRPr lang="tr-TR" dirty="0"/>
          </a:p>
          <a:p>
            <a:pPr>
              <a:defRPr/>
            </a:pPr>
            <a:r>
              <a:rPr lang="tr-TR" sz="1000" dirty="0"/>
              <a:t>www.tse.org.tr</a:t>
            </a:r>
          </a:p>
        </p:txBody>
      </p:sp>
      <p:sp>
        <p:nvSpPr>
          <p:cNvPr id="5" name="4 Altbilgi Yer Tutucusu"/>
          <p:cNvSpPr>
            <a:spLocks noGrp="1"/>
          </p:cNvSpPr>
          <p:nvPr>
            <p:ph type="ftr" sz="quarter" idx="4294967295"/>
          </p:nvPr>
        </p:nvSpPr>
        <p:spPr>
          <a:xfrm>
            <a:off x="2700338" y="6237288"/>
            <a:ext cx="3887787" cy="457200"/>
          </a:xfrm>
          <a:prstGeom prst="rect">
            <a:avLst/>
          </a:prstGeom>
        </p:spPr>
        <p:txBody>
          <a:bodyPr/>
          <a:lstStyle/>
          <a:p>
            <a:pPr eaLnBrk="1" hangingPunct="1">
              <a:defRPr/>
            </a:pPr>
            <a:r>
              <a:rPr lang="tr-TR" sz="1000">
                <a:solidFill>
                  <a:srgbClr val="FF0000"/>
                </a:solidFill>
                <a:effectLst>
                  <a:outerShdw blurRad="38100" dist="38100" dir="2700000" algn="tl">
                    <a:srgbClr val="C0C0C0"/>
                  </a:outerShdw>
                </a:effectLst>
              </a:rPr>
              <a:t>Standards Preparation Center</a:t>
            </a:r>
          </a:p>
          <a:p>
            <a:pPr eaLnBrk="1" hangingPunct="1">
              <a:defRPr/>
            </a:pPr>
            <a:endParaRPr lang="tr-TR"/>
          </a:p>
          <a:p>
            <a:pPr eaLnBrk="1" hangingPunct="1">
              <a:defRPr/>
            </a:pPr>
            <a:r>
              <a:rPr lang="en-US" sz="1000"/>
              <a:t>©</a:t>
            </a:r>
            <a:r>
              <a:rPr lang="tr-TR" sz="1000"/>
              <a:t>2010 Türk Standardları Enstitüsü</a:t>
            </a:r>
          </a:p>
        </p:txBody>
      </p:sp>
      <p:sp>
        <p:nvSpPr>
          <p:cNvPr id="46084" name="5 Slayt Numarası Yer Tutucusu"/>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B3421381-8B7F-4372-8A51-CFD724D765F5}" type="slidenum">
              <a:rPr lang="tr-TR" altLang="tr-TR" sz="1000" smtClean="0">
                <a:solidFill>
                  <a:srgbClr val="FF0000"/>
                </a:solidFill>
                <a:latin typeface="Verdana" pitchFamily="34" charset="0"/>
              </a:rPr>
              <a:pPr>
                <a:spcBef>
                  <a:spcPct val="0"/>
                </a:spcBef>
                <a:buClrTx/>
                <a:buSzTx/>
                <a:buFontTx/>
                <a:buNone/>
              </a:pPr>
              <a:t>24</a:t>
            </a:fld>
            <a:endParaRPr lang="tr-TR" altLang="tr-TR" sz="1000" smtClean="0">
              <a:solidFill>
                <a:srgbClr val="FF0000"/>
              </a:solidFill>
              <a:latin typeface="Verdana" pitchFamily="34" charset="0"/>
            </a:endParaRPr>
          </a:p>
        </p:txBody>
      </p:sp>
      <p:sp>
        <p:nvSpPr>
          <p:cNvPr id="46085" name="Rectangle 2"/>
          <p:cNvSpPr>
            <a:spLocks noGrp="1" noChangeArrowheads="1"/>
          </p:cNvSpPr>
          <p:nvPr>
            <p:ph type="title"/>
          </p:nvPr>
        </p:nvSpPr>
        <p:spPr/>
        <p:txBody>
          <a:bodyPr/>
          <a:lstStyle/>
          <a:p>
            <a:pPr eaLnBrk="1" hangingPunct="1"/>
            <a:r>
              <a:rPr lang="tr-TR" altLang="tr-TR" sz="3600" smtClean="0"/>
              <a:t>14 October-World Standards Day</a:t>
            </a:r>
            <a:endParaRPr lang="en-US" altLang="tr-TR" sz="3600" smtClean="0"/>
          </a:p>
        </p:txBody>
      </p:sp>
      <p:sp>
        <p:nvSpPr>
          <p:cNvPr id="40966" name="Rectangle 3"/>
          <p:cNvSpPr>
            <a:spLocks noGrp="1" noChangeArrowheads="1"/>
          </p:cNvSpPr>
          <p:nvPr>
            <p:ph type="body" idx="1"/>
          </p:nvPr>
        </p:nvSpPr>
        <p:spPr/>
        <p:txBody>
          <a:bodyPr/>
          <a:lstStyle/>
          <a:p>
            <a:pPr eaLnBrk="1" hangingPunct="1">
              <a:defRPr/>
            </a:pPr>
            <a:r>
              <a:rPr lang="tr-TR" altLang="tr-TR" dirty="0" smtClean="0"/>
              <a:t>14 </a:t>
            </a:r>
            <a:r>
              <a:rPr lang="tr-TR" altLang="tr-TR" dirty="0" err="1" smtClean="0"/>
              <a:t>October</a:t>
            </a:r>
            <a:r>
              <a:rPr lang="tr-TR" altLang="tr-TR" dirty="0" smtClean="0"/>
              <a:t> has </a:t>
            </a:r>
            <a:r>
              <a:rPr lang="tr-TR" altLang="tr-TR" dirty="0" err="1" smtClean="0"/>
              <a:t>been</a:t>
            </a:r>
            <a:r>
              <a:rPr lang="tr-TR" altLang="tr-TR" dirty="0" smtClean="0"/>
              <a:t> </a:t>
            </a:r>
            <a:r>
              <a:rPr lang="tr-TR" altLang="tr-TR" dirty="0" err="1" smtClean="0"/>
              <a:t>celebrated</a:t>
            </a:r>
            <a:r>
              <a:rPr lang="tr-TR" altLang="tr-TR" dirty="0" smtClean="0"/>
              <a:t> as World </a:t>
            </a:r>
            <a:r>
              <a:rPr lang="tr-TR" altLang="tr-TR" dirty="0" err="1" smtClean="0"/>
              <a:t>Standards</a:t>
            </a:r>
            <a:r>
              <a:rPr lang="tr-TR" altLang="tr-TR" dirty="0" smtClean="0"/>
              <a:t> </a:t>
            </a:r>
            <a:r>
              <a:rPr lang="tr-TR" altLang="tr-TR" dirty="0" err="1" smtClean="0"/>
              <a:t>Day</a:t>
            </a:r>
            <a:r>
              <a:rPr lang="tr-TR" altLang="tr-TR" dirty="0" smtClean="0"/>
              <a:t> (WSD) since 1970.</a:t>
            </a:r>
          </a:p>
          <a:p>
            <a:pPr marL="0" indent="0" eaLnBrk="1" hangingPunct="1">
              <a:buFont typeface="Wingdings" pitchFamily="2" charset="2"/>
              <a:buNone/>
              <a:defRPr/>
            </a:pPr>
            <a:endParaRPr lang="tr-TR" altLang="tr-TR" dirty="0" smtClean="0"/>
          </a:p>
          <a:p>
            <a:pPr eaLnBrk="1" hangingPunct="1">
              <a:defRPr/>
            </a:pPr>
            <a:r>
              <a:rPr lang="tr-TR" altLang="tr-TR" dirty="0" smtClean="0"/>
              <a:t>WSD </a:t>
            </a:r>
            <a:r>
              <a:rPr lang="tr-TR" altLang="tr-TR" dirty="0" err="1" smtClean="0"/>
              <a:t>was</a:t>
            </a:r>
            <a:r>
              <a:rPr lang="tr-TR" altLang="tr-TR" dirty="0" smtClean="0"/>
              <a:t> </a:t>
            </a:r>
            <a:r>
              <a:rPr lang="tr-TR" altLang="tr-TR" dirty="0" err="1" smtClean="0"/>
              <a:t>first</a:t>
            </a:r>
            <a:r>
              <a:rPr lang="tr-TR" altLang="tr-TR" dirty="0" smtClean="0"/>
              <a:t> </a:t>
            </a:r>
            <a:r>
              <a:rPr lang="tr-TR" altLang="tr-TR" dirty="0" err="1" smtClean="0"/>
              <a:t>proposed</a:t>
            </a:r>
            <a:r>
              <a:rPr lang="tr-TR" altLang="tr-TR" dirty="0" smtClean="0"/>
              <a:t> </a:t>
            </a:r>
            <a:r>
              <a:rPr lang="tr-TR" altLang="tr-TR" dirty="0" err="1" smtClean="0"/>
              <a:t>by</a:t>
            </a:r>
            <a:r>
              <a:rPr lang="tr-TR" altLang="tr-TR" dirty="0" smtClean="0"/>
              <a:t> </a:t>
            </a:r>
            <a:r>
              <a:rPr lang="tr-TR" altLang="tr-TR" dirty="0" err="1" smtClean="0"/>
              <a:t>Mr</a:t>
            </a:r>
            <a:r>
              <a:rPr lang="tr-TR" altLang="tr-TR" dirty="0" smtClean="0"/>
              <a:t>. Faruk Sunter </a:t>
            </a:r>
            <a:r>
              <a:rPr lang="tr-TR" altLang="tr-TR" dirty="0" err="1" smtClean="0"/>
              <a:t>who</a:t>
            </a:r>
            <a:r>
              <a:rPr lang="tr-TR" altLang="tr-TR" dirty="0" smtClean="0"/>
              <a:t> at </a:t>
            </a:r>
            <a:r>
              <a:rPr lang="tr-TR" altLang="tr-TR" dirty="0" err="1" smtClean="0"/>
              <a:t>that</a:t>
            </a:r>
            <a:r>
              <a:rPr lang="tr-TR" altLang="tr-TR" dirty="0" smtClean="0"/>
              <a:t> time </a:t>
            </a:r>
            <a:r>
              <a:rPr lang="tr-TR" altLang="tr-TR" dirty="0" err="1" smtClean="0"/>
              <a:t>was</a:t>
            </a:r>
            <a:r>
              <a:rPr lang="tr-TR" altLang="tr-TR" dirty="0" smtClean="0"/>
              <a:t> </a:t>
            </a:r>
            <a:r>
              <a:rPr lang="tr-TR" altLang="tr-TR" dirty="0" err="1" smtClean="0"/>
              <a:t>the</a:t>
            </a:r>
            <a:r>
              <a:rPr lang="tr-TR" altLang="tr-TR" dirty="0" smtClean="0"/>
              <a:t> </a:t>
            </a:r>
            <a:r>
              <a:rPr lang="tr-TR" altLang="tr-TR" dirty="0" err="1" smtClean="0"/>
              <a:t>president</a:t>
            </a:r>
            <a:r>
              <a:rPr lang="tr-TR" altLang="tr-TR" dirty="0" smtClean="0"/>
              <a:t> of ISO and is </a:t>
            </a:r>
            <a:r>
              <a:rPr lang="tr-TR" altLang="tr-TR" dirty="0" err="1" smtClean="0"/>
              <a:t>accepted</a:t>
            </a:r>
            <a:r>
              <a:rPr lang="tr-TR" altLang="tr-TR" dirty="0" smtClean="0"/>
              <a:t> </a:t>
            </a:r>
            <a:r>
              <a:rPr lang="en-US" altLang="tr-TR" dirty="0" smtClean="0"/>
              <a:t>unanimously</a:t>
            </a:r>
            <a:r>
              <a:rPr lang="tr-TR" altLang="tr-TR" dirty="0" smtClean="0"/>
              <a:t> </a:t>
            </a:r>
            <a:r>
              <a:rPr lang="tr-TR" altLang="tr-TR" dirty="0" err="1" smtClean="0"/>
              <a:t>during</a:t>
            </a:r>
            <a:r>
              <a:rPr lang="tr-TR" altLang="tr-TR" dirty="0" smtClean="0"/>
              <a:t> </a:t>
            </a:r>
            <a:r>
              <a:rPr lang="tr-TR" altLang="tr-TR" dirty="0" err="1" smtClean="0"/>
              <a:t>the</a:t>
            </a:r>
            <a:r>
              <a:rPr lang="tr-TR" altLang="tr-TR" dirty="0" smtClean="0"/>
              <a:t> ISO General Assembly.</a:t>
            </a:r>
            <a:r>
              <a:rPr lang="en-US" altLang="tr-TR" dirty="0" smtClean="0"/>
              <a:t> </a:t>
            </a:r>
            <a:endParaRPr lang="tr-TR" altLang="tr-TR" dirty="0" smtClean="0"/>
          </a:p>
          <a:p>
            <a:pPr eaLnBrk="1" hangingPunct="1">
              <a:defRPr/>
            </a:pPr>
            <a:endParaRPr lang="en-US" altLang="tr-TR" dirty="0" smtClean="0"/>
          </a:p>
        </p:txBody>
      </p:sp>
    </p:spTree>
    <p:extLst>
      <p:ext uri="{BB962C8B-B14F-4D97-AF65-F5344CB8AC3E}">
        <p14:creationId xmlns:p14="http://schemas.microsoft.com/office/powerpoint/2010/main" val="2725643987"/>
      </p:ext>
    </p:extLst>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ISO in </a:t>
            </a:r>
            <a:r>
              <a:rPr lang="tr-TR" dirty="0" err="1"/>
              <a:t>figures</a:t>
            </a:r>
            <a:r>
              <a:rPr lang="tr-TR" dirty="0"/>
              <a:t> 2015</a:t>
            </a:r>
          </a:p>
        </p:txBody>
      </p:sp>
      <p:sp>
        <p:nvSpPr>
          <p:cNvPr id="3" name="İçerik Yer Tutucusu 2"/>
          <p:cNvSpPr>
            <a:spLocks noGrp="1"/>
          </p:cNvSpPr>
          <p:nvPr>
            <p:ph idx="1"/>
          </p:nvPr>
        </p:nvSpPr>
        <p:spPr/>
        <p:txBody>
          <a:bodyPr/>
          <a:lstStyle/>
          <a:p>
            <a:pPr marL="0" indent="0">
              <a:buNone/>
            </a:pPr>
            <a:r>
              <a:rPr lang="tr-TR" b="1" dirty="0" smtClean="0"/>
              <a:t>   </a:t>
            </a:r>
            <a:r>
              <a:rPr lang="en-GB" b="1" dirty="0" smtClean="0"/>
              <a:t>Members</a:t>
            </a:r>
            <a:endParaRPr lang="tr-TR" b="1" dirty="0"/>
          </a:p>
          <a:p>
            <a:r>
              <a:rPr lang="en-GB" b="1" dirty="0"/>
              <a:t>162 </a:t>
            </a:r>
            <a:r>
              <a:rPr lang="en-GB" dirty="0"/>
              <a:t>national standards bodies, comprising</a:t>
            </a:r>
            <a:endParaRPr lang="tr-TR" dirty="0"/>
          </a:p>
          <a:p>
            <a:r>
              <a:rPr lang="en-GB" b="1" dirty="0"/>
              <a:t>119 </a:t>
            </a:r>
            <a:r>
              <a:rPr lang="en-GB" dirty="0"/>
              <a:t>member bodies, 	</a:t>
            </a:r>
            <a:endParaRPr lang="tr-TR" dirty="0"/>
          </a:p>
          <a:p>
            <a:r>
              <a:rPr lang="en-GB" b="1" dirty="0"/>
              <a:t>38 </a:t>
            </a:r>
            <a:r>
              <a:rPr lang="en-GB" dirty="0"/>
              <a:t>correspondent members,</a:t>
            </a:r>
            <a:endParaRPr lang="tr-TR" dirty="0"/>
          </a:p>
          <a:p>
            <a:r>
              <a:rPr lang="en-GB" b="1" dirty="0"/>
              <a:t>5 </a:t>
            </a:r>
            <a:r>
              <a:rPr lang="en-GB" dirty="0"/>
              <a:t>subscriber members</a:t>
            </a:r>
            <a:r>
              <a:rPr lang="en-GB" dirty="0" smtClean="0"/>
              <a:t>.</a:t>
            </a:r>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25</a:t>
            </a:fld>
            <a:endParaRPr lang="tr-TR" altLang="tr-TR"/>
          </a:p>
        </p:txBody>
      </p:sp>
    </p:spTree>
    <p:extLst>
      <p:ext uri="{BB962C8B-B14F-4D97-AF65-F5344CB8AC3E}">
        <p14:creationId xmlns:p14="http://schemas.microsoft.com/office/powerpoint/2010/main" val="1101579791"/>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ISO in </a:t>
            </a:r>
            <a:r>
              <a:rPr lang="tr-TR" dirty="0" err="1"/>
              <a:t>figures</a:t>
            </a:r>
            <a:r>
              <a:rPr lang="tr-TR" dirty="0"/>
              <a:t> 2015</a:t>
            </a:r>
          </a:p>
        </p:txBody>
      </p:sp>
      <p:sp>
        <p:nvSpPr>
          <p:cNvPr id="3" name="İçerik Yer Tutucusu 2"/>
          <p:cNvSpPr>
            <a:spLocks noGrp="1"/>
          </p:cNvSpPr>
          <p:nvPr>
            <p:ph idx="1"/>
          </p:nvPr>
        </p:nvSpPr>
        <p:spPr/>
        <p:txBody>
          <a:bodyPr/>
          <a:lstStyle/>
          <a:p>
            <a:pPr marL="0" indent="0">
              <a:buNone/>
            </a:pPr>
            <a:r>
              <a:rPr lang="tr-TR" b="1" dirty="0" smtClean="0"/>
              <a:t>  </a:t>
            </a:r>
            <a:r>
              <a:rPr lang="en-GB" b="1" dirty="0" smtClean="0"/>
              <a:t>Technical </a:t>
            </a:r>
            <a:r>
              <a:rPr lang="en-GB" b="1" dirty="0"/>
              <a:t>committee structure</a:t>
            </a:r>
            <a:endParaRPr lang="tr-TR" b="1" dirty="0"/>
          </a:p>
          <a:p>
            <a:r>
              <a:rPr lang="en-GB" b="1" dirty="0"/>
              <a:t>3535</a:t>
            </a:r>
            <a:r>
              <a:rPr lang="en-GB" dirty="0"/>
              <a:t> technical bodies, comprising</a:t>
            </a:r>
            <a:endParaRPr lang="tr-TR" dirty="0"/>
          </a:p>
          <a:p>
            <a:r>
              <a:rPr lang="en-GB" b="1" dirty="0"/>
              <a:t>238</a:t>
            </a:r>
            <a:r>
              <a:rPr lang="en-GB" dirty="0"/>
              <a:t> technical committees,</a:t>
            </a:r>
            <a:endParaRPr lang="tr-TR" dirty="0"/>
          </a:p>
          <a:p>
            <a:r>
              <a:rPr lang="en-GB" b="1" dirty="0"/>
              <a:t>521 </a:t>
            </a:r>
            <a:r>
              <a:rPr lang="en-GB" dirty="0"/>
              <a:t>subcommittees,</a:t>
            </a:r>
            <a:endParaRPr lang="tr-TR" dirty="0"/>
          </a:p>
          <a:p>
            <a:r>
              <a:rPr lang="en-GB" b="1" dirty="0"/>
              <a:t>2625</a:t>
            </a:r>
            <a:r>
              <a:rPr lang="en-GB" dirty="0"/>
              <a:t> working groups and</a:t>
            </a:r>
            <a:endParaRPr lang="tr-TR" dirty="0"/>
          </a:p>
          <a:p>
            <a:r>
              <a:rPr lang="en-GB" b="1" dirty="0"/>
              <a:t>151 </a:t>
            </a:r>
            <a:r>
              <a:rPr lang="en-GB" dirty="0"/>
              <a:t>ad hoc study groups.</a:t>
            </a:r>
            <a:endParaRPr lang="tr-TR" dirty="0"/>
          </a:p>
          <a:p>
            <a:endParaRPr lang="tr-TR" dirty="0"/>
          </a:p>
          <a:p>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26</a:t>
            </a:fld>
            <a:endParaRPr lang="tr-TR" altLang="tr-TR"/>
          </a:p>
        </p:txBody>
      </p:sp>
    </p:spTree>
    <p:extLst>
      <p:ext uri="{BB962C8B-B14F-4D97-AF65-F5344CB8AC3E}">
        <p14:creationId xmlns:p14="http://schemas.microsoft.com/office/powerpoint/2010/main" val="4178853558"/>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r>
              <a:rPr lang="tr-TR" dirty="0" err="1" smtClean="0"/>
              <a:t>INterNational</a:t>
            </a:r>
            <a:r>
              <a:rPr lang="tr-TR" dirty="0" smtClean="0"/>
              <a:t> </a:t>
            </a:r>
            <a:r>
              <a:rPr lang="tr-TR" dirty="0" err="1" smtClean="0"/>
              <a:t>Standard</a:t>
            </a:r>
            <a:r>
              <a:rPr lang="tr-TR" dirty="0" smtClean="0"/>
              <a:t> </a:t>
            </a:r>
            <a:r>
              <a:rPr lang="tr-TR" dirty="0" err="1"/>
              <a:t>Preparation</a:t>
            </a:r>
            <a:r>
              <a:rPr lang="tr-TR" dirty="0"/>
              <a:t> </a:t>
            </a:r>
            <a:r>
              <a:rPr lang="tr-TR" dirty="0" err="1"/>
              <a:t>Process</a:t>
            </a:r>
            <a:endParaRPr lang="tr-TR" dirty="0"/>
          </a:p>
        </p:txBody>
      </p:sp>
      <p:sp>
        <p:nvSpPr>
          <p:cNvPr id="26627" name="Metin Yer Tutucusu 2"/>
          <p:cNvSpPr>
            <a:spLocks noGrp="1"/>
          </p:cNvSpPr>
          <p:nvPr>
            <p:ph type="body" idx="1"/>
          </p:nvPr>
        </p:nvSpPr>
        <p:spPr/>
        <p:txBody>
          <a:bodyPr/>
          <a:lstStyle/>
          <a:p>
            <a:endParaRPr lang="tr-TR" altLang="tr-TR" smtClean="0"/>
          </a:p>
        </p:txBody>
      </p:sp>
      <p:sp>
        <p:nvSpPr>
          <p:cNvPr id="4" name="Veri Yer Tutucusu 3"/>
          <p:cNvSpPr>
            <a:spLocks noGrp="1"/>
          </p:cNvSpPr>
          <p:nvPr>
            <p:ph type="dt" sz="quarter" idx="10"/>
          </p:nvPr>
        </p:nvSpPr>
        <p:spPr/>
        <p:txBody>
          <a:bodyPr/>
          <a:lstStyle/>
          <a:p>
            <a:pPr>
              <a:defRPr/>
            </a:pPr>
            <a:endParaRPr lang="tr-TR" dirty="0" smtClean="0"/>
          </a:p>
          <a:p>
            <a:pPr>
              <a:defRPr/>
            </a:pPr>
            <a:r>
              <a:rPr lang="tr-TR" dirty="0" smtClean="0"/>
              <a:t>www.tse.org.tr</a:t>
            </a:r>
            <a:endParaRPr lang="tr-TR" dirty="0"/>
          </a:p>
        </p:txBody>
      </p:sp>
      <p:sp>
        <p:nvSpPr>
          <p:cNvPr id="26629"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5BCBCE07-5C71-4BC8-AB39-9DE349626A15}" type="slidenum">
              <a:rPr lang="tr-TR" altLang="tr-TR" sz="1000" smtClean="0">
                <a:solidFill>
                  <a:srgbClr val="FF0000"/>
                </a:solidFill>
                <a:latin typeface="Verdana" pitchFamily="34" charset="0"/>
              </a:rPr>
              <a:pPr>
                <a:spcBef>
                  <a:spcPct val="0"/>
                </a:spcBef>
                <a:buClrTx/>
                <a:buSzTx/>
                <a:buFontTx/>
                <a:buNone/>
              </a:pPr>
              <a:t>27</a:t>
            </a:fld>
            <a:endParaRPr lang="tr-TR" altLang="tr-TR" sz="1000" smtClean="0">
              <a:solidFill>
                <a:srgbClr val="FF0000"/>
              </a:solidFill>
              <a:latin typeface="Verdana" pitchFamily="34" charset="0"/>
            </a:endParaRP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sz="2800" dirty="0" smtClean="0"/>
              <a:t>SOCK </a:t>
            </a:r>
            <a:r>
              <a:rPr lang="en-US" sz="2800" dirty="0"/>
              <a:t>Puppets Explain- How ISO Develops Standards!</a:t>
            </a:r>
            <a:br>
              <a:rPr lang="en-US" sz="2800" dirty="0"/>
            </a:br>
            <a:endParaRPr lang="tr-TR" sz="2800" dirty="0"/>
          </a:p>
        </p:txBody>
      </p:sp>
      <p:sp>
        <p:nvSpPr>
          <p:cNvPr id="3" name="Metin Yer Tutucusu 2"/>
          <p:cNvSpPr>
            <a:spLocks noGrp="1"/>
          </p:cNvSpPr>
          <p:nvPr>
            <p:ph type="body" idx="1"/>
          </p:nvPr>
        </p:nvSpPr>
        <p:spPr/>
        <p:txBody>
          <a:bodyPr/>
          <a:lstStyle/>
          <a:p>
            <a:r>
              <a:rPr lang="en-US" dirty="0"/>
              <a:t>WWW.IZLEVIDEO.NET-SOCK Puppets Explain- How ISO Develops Standards</a:t>
            </a:r>
            <a:r>
              <a:rPr lang="en-US" dirty="0" smtClean="0"/>
              <a:t>!</a:t>
            </a:r>
            <a:endParaRPr lang="tr-TR" dirty="0"/>
          </a:p>
        </p:txBody>
      </p:sp>
      <p:sp>
        <p:nvSpPr>
          <p:cNvPr id="4" name="Veri Yer Tutucusu 3"/>
          <p:cNvSpPr>
            <a:spLocks noGrp="1"/>
          </p:cNvSpPr>
          <p:nvPr>
            <p:ph type="dt" sz="half" idx="10"/>
          </p:nvPr>
        </p:nvSpPr>
        <p:spPr/>
        <p:txBody>
          <a:bodyPr/>
          <a:lstStyle/>
          <a:p>
            <a:pPr>
              <a:defRPr/>
            </a:pPr>
            <a:r>
              <a:rPr lang="tr-TR" smtClean="0"/>
              <a:t>Quality is a life style.</a:t>
            </a:r>
          </a:p>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8E82F644-616C-464C-9172-BD8526665EF9}" type="slidenum">
              <a:rPr lang="tr-TR" altLang="tr-TR" smtClean="0"/>
              <a:pPr>
                <a:defRPr/>
              </a:pPr>
              <a:t>28</a:t>
            </a:fld>
            <a:endParaRPr lang="tr-TR" altLang="tr-TR"/>
          </a:p>
        </p:txBody>
      </p:sp>
    </p:spTree>
    <p:extLst>
      <p:ext uri="{BB962C8B-B14F-4D97-AF65-F5344CB8AC3E}">
        <p14:creationId xmlns:p14="http://schemas.microsoft.com/office/powerpoint/2010/main" val="1220524142"/>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pPr marL="0" indent="0">
              <a:buNone/>
            </a:pPr>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29</a:t>
            </a:fld>
            <a:endParaRPr lang="tr-TR" altLang="tr-TR"/>
          </a:p>
        </p:txBody>
      </p:sp>
    </p:spTree>
    <p:extLst>
      <p:ext uri="{BB962C8B-B14F-4D97-AF65-F5344CB8AC3E}">
        <p14:creationId xmlns:p14="http://schemas.microsoft.com/office/powerpoint/2010/main" val="205598855"/>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3200" dirty="0" smtClean="0"/>
              <a:t>ISO (</a:t>
            </a:r>
            <a:r>
              <a:rPr lang="tr-TR" sz="3200" dirty="0"/>
              <a:t>International </a:t>
            </a:r>
            <a:r>
              <a:rPr lang="tr-TR" sz="3200" dirty="0" err="1"/>
              <a:t>Organization</a:t>
            </a:r>
            <a:r>
              <a:rPr lang="tr-TR" sz="3200" dirty="0"/>
              <a:t> </a:t>
            </a:r>
            <a:r>
              <a:rPr lang="tr-TR" sz="3200" dirty="0" err="1"/>
              <a:t>for</a:t>
            </a:r>
            <a:r>
              <a:rPr lang="tr-TR" sz="3200" dirty="0"/>
              <a:t> </a:t>
            </a:r>
            <a:r>
              <a:rPr lang="tr-TR" sz="3200" dirty="0" err="1"/>
              <a:t>Standardization</a:t>
            </a:r>
            <a:r>
              <a:rPr lang="tr-TR" sz="3200" dirty="0"/>
              <a:t>)  </a:t>
            </a:r>
            <a:r>
              <a:rPr lang="tr-TR" sz="3200" dirty="0" err="1" smtClean="0"/>
              <a:t>History</a:t>
            </a:r>
            <a:endParaRPr lang="tr-TR" sz="3200" dirty="0"/>
          </a:p>
        </p:txBody>
      </p:sp>
      <p:sp>
        <p:nvSpPr>
          <p:cNvPr id="3" name="İçerik Yer Tutucusu 2"/>
          <p:cNvSpPr>
            <a:spLocks noGrp="1"/>
          </p:cNvSpPr>
          <p:nvPr>
            <p:ph idx="1"/>
          </p:nvPr>
        </p:nvSpPr>
        <p:spPr>
          <a:xfrm>
            <a:off x="28082" y="1484784"/>
            <a:ext cx="8936406" cy="4530725"/>
          </a:xfrm>
        </p:spPr>
        <p:txBody>
          <a:bodyPr/>
          <a:lstStyle/>
          <a:p>
            <a:r>
              <a:rPr lang="en-US" dirty="0"/>
              <a:t>In London, in 1946, 65 delegates from 25 countries meet to discuss the future of International Standardization. </a:t>
            </a:r>
            <a:r>
              <a:rPr lang="en-US" b="1" dirty="0"/>
              <a:t>In 1947</a:t>
            </a:r>
            <a:r>
              <a:rPr lang="en-US" dirty="0"/>
              <a:t>, ISO were founded in </a:t>
            </a:r>
            <a:r>
              <a:rPr lang="en-US" dirty="0" smtClean="0"/>
              <a:t>1947</a:t>
            </a:r>
            <a:r>
              <a:rPr lang="tr-TR" dirty="0" smtClean="0"/>
              <a:t> </a:t>
            </a:r>
            <a:r>
              <a:rPr lang="en-US" dirty="0" smtClean="0"/>
              <a:t>with </a:t>
            </a:r>
            <a:r>
              <a:rPr lang="en-US" dirty="0"/>
              <a:t>67 technical committees (groups of experts focusing on a specific subject</a:t>
            </a:r>
            <a:r>
              <a:rPr lang="en-US" dirty="0" smtClean="0"/>
              <a:t>).</a:t>
            </a:r>
            <a:endParaRPr lang="tr-TR" dirty="0" smtClean="0"/>
          </a:p>
          <a:p>
            <a:r>
              <a:rPr lang="en-US" dirty="0"/>
              <a:t>ISO is an </a:t>
            </a:r>
            <a:r>
              <a:rPr lang="en-US" b="1" dirty="0"/>
              <a:t>independent</a:t>
            </a:r>
            <a:r>
              <a:rPr lang="en-US" dirty="0"/>
              <a:t>, </a:t>
            </a:r>
            <a:r>
              <a:rPr lang="en-US" b="1" dirty="0"/>
              <a:t>non-governmental</a:t>
            </a:r>
            <a:r>
              <a:rPr lang="en-US" dirty="0"/>
              <a:t> organization made up of members from the national standards bodies of 162 countries.</a:t>
            </a:r>
            <a:endParaRPr lang="tr-TR" dirty="0" smtClean="0"/>
          </a:p>
          <a:p>
            <a:endParaRPr lang="tr-TR" dirty="0"/>
          </a:p>
        </p:txBody>
      </p:sp>
      <p:sp>
        <p:nvSpPr>
          <p:cNvPr id="4" name="Veri Yer Tutucusu 3"/>
          <p:cNvSpPr>
            <a:spLocks noGrp="1"/>
          </p:cNvSpPr>
          <p:nvPr>
            <p:ph type="dt" sz="half" idx="10"/>
          </p:nvPr>
        </p:nvSpPr>
        <p:spPr/>
        <p:txBody>
          <a:bodyPr/>
          <a:lstStyle/>
          <a:p>
            <a:pPr>
              <a:defRPr/>
            </a:pPr>
            <a:endParaRPr lang="tr-TR" dirty="0" smtClean="0"/>
          </a:p>
          <a:p>
            <a:pPr>
              <a:defRPr/>
            </a:pPr>
            <a:r>
              <a:rPr lang="tr-TR" dirty="0" smtClean="0"/>
              <a:t>www.tse.org.tr</a:t>
            </a:r>
            <a:endParaRPr lang="tr-TR" dirty="0"/>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3</a:t>
            </a:fld>
            <a:endParaRPr lang="tr-TR" altLang="tr-TR"/>
          </a:p>
        </p:txBody>
      </p:sp>
    </p:spTree>
    <p:extLst>
      <p:ext uri="{BB962C8B-B14F-4D97-AF65-F5344CB8AC3E}">
        <p14:creationId xmlns:p14="http://schemas.microsoft.com/office/powerpoint/2010/main" val="3279218475"/>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pPr>
              <a:defRPr/>
            </a:pPr>
            <a:endParaRPr lang="tr-TR" dirty="0" smtClean="0"/>
          </a:p>
          <a:p>
            <a:pPr>
              <a:defRPr/>
            </a:pPr>
            <a:r>
              <a:rPr lang="tr-TR" dirty="0" smtClean="0"/>
              <a:t>	      </a:t>
            </a:r>
            <a:endParaRPr lang="tr-TR" dirty="0"/>
          </a:p>
        </p:txBody>
      </p:sp>
      <p:sp>
        <p:nvSpPr>
          <p:cNvPr id="3" name="Altbilgi Yer Tutucusu 2"/>
          <p:cNvSpPr>
            <a:spLocks noGrp="1"/>
          </p:cNvSpPr>
          <p:nvPr>
            <p:ph type="ftr" sz="quarter" idx="11"/>
          </p:nvPr>
        </p:nvSpPr>
        <p:spPr/>
        <p:txBody>
          <a:bodyPr/>
          <a:lstStyle/>
          <a:p>
            <a:pPr>
              <a:defRPr/>
            </a:pPr>
            <a:endParaRPr lang="tr-TR" smtClean="0"/>
          </a:p>
          <a:p>
            <a:pPr>
              <a:defRPr/>
            </a:pPr>
            <a:endParaRPr lang="tr-TR"/>
          </a:p>
        </p:txBody>
      </p:sp>
      <p:sp>
        <p:nvSpPr>
          <p:cNvPr id="4" name="Slayt Numarası Yer Tutucusu 3"/>
          <p:cNvSpPr>
            <a:spLocks noGrp="1"/>
          </p:cNvSpPr>
          <p:nvPr>
            <p:ph type="sldNum" sz="quarter" idx="12"/>
          </p:nvPr>
        </p:nvSpPr>
        <p:spPr/>
        <p:txBody>
          <a:bodyPr/>
          <a:lstStyle/>
          <a:p>
            <a:pPr>
              <a:defRPr/>
            </a:pPr>
            <a:fld id="{3EC74BB4-0BCA-48C3-852F-D94D7D105A01}" type="slidenum">
              <a:rPr lang="tr-TR" altLang="tr-TR" smtClean="0"/>
              <a:pPr>
                <a:defRPr/>
              </a:pPr>
              <a:t>30</a:t>
            </a:fld>
            <a:endParaRPr lang="tr-TR" altLang="tr-TR"/>
          </a:p>
        </p:txBody>
      </p:sp>
      <p:graphicFrame>
        <p:nvGraphicFramePr>
          <p:cNvPr id="5" name="Tablo 4"/>
          <p:cNvGraphicFramePr>
            <a:graphicFrameLocks noGrp="1"/>
          </p:cNvGraphicFramePr>
          <p:nvPr>
            <p:extLst>
              <p:ext uri="{D42A27DB-BD31-4B8C-83A1-F6EECF244321}">
                <p14:modId xmlns:p14="http://schemas.microsoft.com/office/powerpoint/2010/main" val="4261922961"/>
              </p:ext>
            </p:extLst>
          </p:nvPr>
        </p:nvGraphicFramePr>
        <p:xfrm>
          <a:off x="611560" y="1484784"/>
          <a:ext cx="7560840" cy="4464495"/>
        </p:xfrm>
        <a:graphic>
          <a:graphicData uri="http://schemas.openxmlformats.org/drawingml/2006/table">
            <a:tbl>
              <a:tblPr>
                <a:tableStyleId>{5C22544A-7EE6-4342-B048-85BDC9FD1C3A}</a:tableStyleId>
              </a:tblPr>
              <a:tblGrid>
                <a:gridCol w="3016221"/>
                <a:gridCol w="3016221"/>
                <a:gridCol w="1528398"/>
              </a:tblGrid>
              <a:tr h="301285">
                <a:tc rowSpan="2">
                  <a:txBody>
                    <a:bodyPr/>
                    <a:lstStyle/>
                    <a:p>
                      <a:pPr algn="ctr">
                        <a:lnSpc>
                          <a:spcPts val="1050"/>
                        </a:lnSpc>
                        <a:spcBef>
                          <a:spcPts val="300"/>
                        </a:spcBef>
                        <a:spcAft>
                          <a:spcPts val="300"/>
                        </a:spcAft>
                      </a:pPr>
                      <a:r>
                        <a:rPr lang="en-GB" sz="1000" b="1" dirty="0">
                          <a:effectLst/>
                        </a:rPr>
                        <a:t>Project stage</a:t>
                      </a:r>
                      <a:endParaRPr lang="tr-TR" sz="1000" b="1" dirty="0">
                        <a:effectLst/>
                        <a:latin typeface="Cambria"/>
                        <a:ea typeface="Calibri"/>
                        <a:cs typeface="Times New Roman"/>
                      </a:endParaRPr>
                    </a:p>
                  </a:txBody>
                  <a:tcPr marL="36195" marR="36195" marT="0" marB="0" anchor="ctr"/>
                </a:tc>
                <a:tc gridSpan="2">
                  <a:txBody>
                    <a:bodyPr/>
                    <a:lstStyle/>
                    <a:p>
                      <a:pPr algn="ctr">
                        <a:lnSpc>
                          <a:spcPts val="1050"/>
                        </a:lnSpc>
                        <a:spcBef>
                          <a:spcPts val="300"/>
                        </a:spcBef>
                        <a:spcAft>
                          <a:spcPts val="300"/>
                        </a:spcAft>
                      </a:pPr>
                      <a:r>
                        <a:rPr lang="en-GB" sz="1000" b="1" dirty="0">
                          <a:effectLst/>
                        </a:rPr>
                        <a:t>Associated document</a:t>
                      </a:r>
                      <a:endParaRPr lang="tr-TR" sz="1000" b="1" dirty="0">
                        <a:effectLst/>
                        <a:latin typeface="Cambria"/>
                        <a:ea typeface="Calibri"/>
                        <a:cs typeface="Times New Roman"/>
                      </a:endParaRPr>
                    </a:p>
                  </a:txBody>
                  <a:tcPr marL="36195" marR="36195" marT="0" marB="0"/>
                </a:tc>
                <a:tc hMerge="1">
                  <a:txBody>
                    <a:bodyPr/>
                    <a:lstStyle/>
                    <a:p>
                      <a:endParaRPr lang="tr-TR"/>
                    </a:p>
                  </a:txBody>
                  <a:tcPr/>
                </a:tc>
              </a:tr>
              <a:tr h="301285">
                <a:tc vMerge="1">
                  <a:txBody>
                    <a:bodyPr/>
                    <a:lstStyle/>
                    <a:p>
                      <a:endParaRPr lang="tr-TR"/>
                    </a:p>
                  </a:txBody>
                  <a:tcPr/>
                </a:tc>
                <a:tc>
                  <a:txBody>
                    <a:bodyPr/>
                    <a:lstStyle/>
                    <a:p>
                      <a:pPr algn="ctr">
                        <a:lnSpc>
                          <a:spcPts val="1050"/>
                        </a:lnSpc>
                        <a:spcBef>
                          <a:spcPts val="300"/>
                        </a:spcBef>
                        <a:spcAft>
                          <a:spcPts val="300"/>
                        </a:spcAft>
                      </a:pPr>
                      <a:r>
                        <a:rPr lang="en-GB" sz="1000" b="1" dirty="0">
                          <a:effectLst/>
                        </a:rPr>
                        <a:t>Name</a:t>
                      </a:r>
                      <a:endParaRPr lang="tr-TR" sz="1000" b="1" dirty="0">
                        <a:effectLst/>
                        <a:latin typeface="Cambria"/>
                        <a:ea typeface="Calibri"/>
                        <a:cs typeface="Times New Roman"/>
                      </a:endParaRPr>
                    </a:p>
                  </a:txBody>
                  <a:tcPr marL="36195" marR="36195" marT="0" marB="0"/>
                </a:tc>
                <a:tc>
                  <a:txBody>
                    <a:bodyPr/>
                    <a:lstStyle/>
                    <a:p>
                      <a:pPr algn="ctr">
                        <a:lnSpc>
                          <a:spcPts val="1050"/>
                        </a:lnSpc>
                        <a:spcBef>
                          <a:spcPts val="300"/>
                        </a:spcBef>
                        <a:spcAft>
                          <a:spcPts val="300"/>
                        </a:spcAft>
                      </a:pPr>
                      <a:r>
                        <a:rPr lang="en-GB" sz="1000" b="1" dirty="0">
                          <a:effectLst/>
                        </a:rPr>
                        <a:t>Abbreviation</a:t>
                      </a:r>
                      <a:endParaRPr lang="tr-TR" sz="1000" b="1" dirty="0">
                        <a:effectLst/>
                        <a:latin typeface="Cambria"/>
                        <a:ea typeface="Calibri"/>
                        <a:cs typeface="Times New Roman"/>
                      </a:endParaRPr>
                    </a:p>
                  </a:txBody>
                  <a:tcPr marL="36195" marR="36195" marT="0" marB="0"/>
                </a:tc>
              </a:tr>
              <a:tr h="301285">
                <a:tc>
                  <a:txBody>
                    <a:bodyPr/>
                    <a:lstStyle/>
                    <a:p>
                      <a:pPr>
                        <a:lnSpc>
                          <a:spcPts val="1050"/>
                        </a:lnSpc>
                        <a:spcBef>
                          <a:spcPts val="300"/>
                        </a:spcBef>
                        <a:spcAft>
                          <a:spcPts val="300"/>
                        </a:spcAft>
                      </a:pPr>
                      <a:r>
                        <a:rPr lang="en-GB" sz="1000">
                          <a:effectLst/>
                        </a:rPr>
                        <a:t>Preliminary stage</a:t>
                      </a:r>
                      <a:endParaRPr lang="tr-TR" sz="1000">
                        <a:effectLst/>
                        <a:latin typeface="Cambria"/>
                        <a:ea typeface="Calibri"/>
                        <a:cs typeface="Times New Roman"/>
                      </a:endParaRPr>
                    </a:p>
                  </a:txBody>
                  <a:tcPr marL="36195" marR="36195" marT="0" marB="0"/>
                </a:tc>
                <a:tc>
                  <a:txBody>
                    <a:bodyPr/>
                    <a:lstStyle/>
                    <a:p>
                      <a:pPr>
                        <a:lnSpc>
                          <a:spcPts val="1050"/>
                        </a:lnSpc>
                        <a:spcBef>
                          <a:spcPts val="300"/>
                        </a:spcBef>
                        <a:spcAft>
                          <a:spcPts val="300"/>
                        </a:spcAft>
                      </a:pPr>
                      <a:r>
                        <a:rPr lang="en-GB" sz="1000">
                          <a:effectLst/>
                        </a:rPr>
                        <a:t>Preliminary work item</a:t>
                      </a:r>
                      <a:endParaRPr lang="tr-TR" sz="1000">
                        <a:effectLst/>
                        <a:latin typeface="Cambria"/>
                        <a:ea typeface="Calibri"/>
                        <a:cs typeface="Times New Roman"/>
                      </a:endParaRPr>
                    </a:p>
                  </a:txBody>
                  <a:tcPr marL="36195" marR="36195" marT="0" marB="0"/>
                </a:tc>
                <a:tc>
                  <a:txBody>
                    <a:bodyPr/>
                    <a:lstStyle/>
                    <a:p>
                      <a:pPr>
                        <a:lnSpc>
                          <a:spcPts val="1050"/>
                        </a:lnSpc>
                        <a:spcBef>
                          <a:spcPts val="300"/>
                        </a:spcBef>
                        <a:spcAft>
                          <a:spcPts val="300"/>
                        </a:spcAft>
                      </a:pPr>
                      <a:r>
                        <a:rPr lang="en-GB" sz="1000">
                          <a:effectLst/>
                        </a:rPr>
                        <a:t>PWI</a:t>
                      </a:r>
                      <a:endParaRPr lang="tr-TR" sz="1000">
                        <a:effectLst/>
                        <a:latin typeface="Cambria"/>
                        <a:ea typeface="Calibri"/>
                        <a:cs typeface="Times New Roman"/>
                      </a:endParaRPr>
                    </a:p>
                  </a:txBody>
                  <a:tcPr marL="36195" marR="36195" marT="0" marB="0"/>
                </a:tc>
              </a:tr>
              <a:tr h="301285">
                <a:tc>
                  <a:txBody>
                    <a:bodyPr/>
                    <a:lstStyle/>
                    <a:p>
                      <a:pPr>
                        <a:lnSpc>
                          <a:spcPts val="1050"/>
                        </a:lnSpc>
                        <a:spcBef>
                          <a:spcPts val="300"/>
                        </a:spcBef>
                        <a:spcAft>
                          <a:spcPts val="300"/>
                        </a:spcAft>
                      </a:pPr>
                      <a:r>
                        <a:rPr lang="en-GB" sz="1000">
                          <a:effectLst/>
                        </a:rPr>
                        <a:t>Proposal stage</a:t>
                      </a:r>
                      <a:endParaRPr lang="tr-TR" sz="1000">
                        <a:effectLst/>
                        <a:latin typeface="Cambria"/>
                        <a:ea typeface="Calibri"/>
                        <a:cs typeface="Times New Roman"/>
                      </a:endParaRPr>
                    </a:p>
                  </a:txBody>
                  <a:tcPr marL="36195" marR="36195" marT="0" marB="0"/>
                </a:tc>
                <a:tc>
                  <a:txBody>
                    <a:bodyPr/>
                    <a:lstStyle/>
                    <a:p>
                      <a:pPr>
                        <a:lnSpc>
                          <a:spcPts val="1050"/>
                        </a:lnSpc>
                        <a:spcBef>
                          <a:spcPts val="300"/>
                        </a:spcBef>
                        <a:spcAft>
                          <a:spcPts val="300"/>
                        </a:spcAft>
                      </a:pPr>
                      <a:r>
                        <a:rPr lang="en-GB" sz="1000">
                          <a:effectLst/>
                        </a:rPr>
                        <a:t>New work item proposal</a:t>
                      </a:r>
                      <a:r>
                        <a:rPr lang="en-GB" sz="1000" baseline="30000">
                          <a:effectLst/>
                        </a:rPr>
                        <a:t> a</a:t>
                      </a:r>
                      <a:endParaRPr lang="tr-TR" sz="1000">
                        <a:effectLst/>
                        <a:latin typeface="Cambria"/>
                        <a:ea typeface="Calibri"/>
                        <a:cs typeface="Times New Roman"/>
                      </a:endParaRPr>
                    </a:p>
                  </a:txBody>
                  <a:tcPr marL="36195" marR="36195" marT="0" marB="0"/>
                </a:tc>
                <a:tc>
                  <a:txBody>
                    <a:bodyPr/>
                    <a:lstStyle/>
                    <a:p>
                      <a:pPr>
                        <a:lnSpc>
                          <a:spcPts val="1050"/>
                        </a:lnSpc>
                        <a:spcBef>
                          <a:spcPts val="300"/>
                        </a:spcBef>
                        <a:spcAft>
                          <a:spcPts val="300"/>
                        </a:spcAft>
                      </a:pPr>
                      <a:r>
                        <a:rPr lang="en-GB" sz="1000">
                          <a:effectLst/>
                        </a:rPr>
                        <a:t>NP</a:t>
                      </a:r>
                      <a:endParaRPr lang="tr-TR" sz="1000">
                        <a:effectLst/>
                        <a:latin typeface="Cambria"/>
                        <a:ea typeface="Calibri"/>
                        <a:cs typeface="Times New Roman"/>
                      </a:endParaRPr>
                    </a:p>
                  </a:txBody>
                  <a:tcPr marL="36195" marR="36195" marT="0" marB="0"/>
                </a:tc>
              </a:tr>
              <a:tr h="301285">
                <a:tc>
                  <a:txBody>
                    <a:bodyPr/>
                    <a:lstStyle/>
                    <a:p>
                      <a:pPr>
                        <a:lnSpc>
                          <a:spcPts val="1050"/>
                        </a:lnSpc>
                        <a:spcBef>
                          <a:spcPts val="300"/>
                        </a:spcBef>
                        <a:spcAft>
                          <a:spcPts val="300"/>
                        </a:spcAft>
                      </a:pPr>
                      <a:r>
                        <a:rPr lang="en-GB" sz="1000" dirty="0">
                          <a:effectLst/>
                        </a:rPr>
                        <a:t>Preparatory stage</a:t>
                      </a:r>
                      <a:endParaRPr lang="tr-TR" sz="1000" dirty="0">
                        <a:effectLst/>
                        <a:latin typeface="Cambria"/>
                        <a:ea typeface="Calibri"/>
                        <a:cs typeface="Times New Roman"/>
                      </a:endParaRPr>
                    </a:p>
                  </a:txBody>
                  <a:tcPr marL="36195" marR="36195" marT="0" marB="0"/>
                </a:tc>
                <a:tc>
                  <a:txBody>
                    <a:bodyPr/>
                    <a:lstStyle/>
                    <a:p>
                      <a:pPr>
                        <a:lnSpc>
                          <a:spcPts val="1050"/>
                        </a:lnSpc>
                        <a:spcBef>
                          <a:spcPts val="300"/>
                        </a:spcBef>
                        <a:spcAft>
                          <a:spcPts val="300"/>
                        </a:spcAft>
                      </a:pPr>
                      <a:r>
                        <a:rPr lang="en-GB" sz="1000">
                          <a:effectLst/>
                        </a:rPr>
                        <a:t>Working draft(s)</a:t>
                      </a:r>
                      <a:r>
                        <a:rPr lang="en-GB" sz="1000" baseline="30000">
                          <a:effectLst/>
                        </a:rPr>
                        <a:t> a</a:t>
                      </a:r>
                      <a:endParaRPr lang="tr-TR" sz="1000">
                        <a:effectLst/>
                        <a:latin typeface="Cambria"/>
                        <a:ea typeface="Calibri"/>
                        <a:cs typeface="Times New Roman"/>
                      </a:endParaRPr>
                    </a:p>
                  </a:txBody>
                  <a:tcPr marL="36195" marR="36195" marT="0" marB="0"/>
                </a:tc>
                <a:tc>
                  <a:txBody>
                    <a:bodyPr/>
                    <a:lstStyle/>
                    <a:p>
                      <a:pPr>
                        <a:lnSpc>
                          <a:spcPts val="1050"/>
                        </a:lnSpc>
                        <a:spcBef>
                          <a:spcPts val="300"/>
                        </a:spcBef>
                        <a:spcAft>
                          <a:spcPts val="300"/>
                        </a:spcAft>
                      </a:pPr>
                      <a:r>
                        <a:rPr lang="en-GB" sz="1000">
                          <a:effectLst/>
                        </a:rPr>
                        <a:t>WD</a:t>
                      </a:r>
                      <a:endParaRPr lang="tr-TR" sz="1000">
                        <a:effectLst/>
                        <a:latin typeface="Cambria"/>
                        <a:ea typeface="Calibri"/>
                        <a:cs typeface="Times New Roman"/>
                      </a:endParaRPr>
                    </a:p>
                  </a:txBody>
                  <a:tcPr marL="36195" marR="36195" marT="0" marB="0"/>
                </a:tc>
              </a:tr>
              <a:tr h="301285">
                <a:tc>
                  <a:txBody>
                    <a:bodyPr/>
                    <a:lstStyle/>
                    <a:p>
                      <a:pPr>
                        <a:lnSpc>
                          <a:spcPts val="1050"/>
                        </a:lnSpc>
                        <a:spcBef>
                          <a:spcPts val="300"/>
                        </a:spcBef>
                        <a:spcAft>
                          <a:spcPts val="300"/>
                        </a:spcAft>
                      </a:pPr>
                      <a:r>
                        <a:rPr lang="en-GB" sz="1000">
                          <a:effectLst/>
                        </a:rPr>
                        <a:t>Committee stage</a:t>
                      </a:r>
                      <a:endParaRPr lang="tr-TR" sz="1000">
                        <a:effectLst/>
                        <a:latin typeface="Cambria"/>
                        <a:ea typeface="Calibri"/>
                        <a:cs typeface="Times New Roman"/>
                      </a:endParaRPr>
                    </a:p>
                  </a:txBody>
                  <a:tcPr marL="36195" marR="36195" marT="0" marB="0"/>
                </a:tc>
                <a:tc>
                  <a:txBody>
                    <a:bodyPr/>
                    <a:lstStyle/>
                    <a:p>
                      <a:pPr>
                        <a:lnSpc>
                          <a:spcPts val="1050"/>
                        </a:lnSpc>
                        <a:spcBef>
                          <a:spcPts val="300"/>
                        </a:spcBef>
                        <a:spcAft>
                          <a:spcPts val="300"/>
                        </a:spcAft>
                      </a:pPr>
                      <a:r>
                        <a:rPr lang="en-GB" sz="1000">
                          <a:effectLst/>
                        </a:rPr>
                        <a:t>Committee draft(s)</a:t>
                      </a:r>
                      <a:r>
                        <a:rPr lang="en-GB" sz="1000" baseline="30000">
                          <a:effectLst/>
                        </a:rPr>
                        <a:t> a</a:t>
                      </a:r>
                      <a:endParaRPr lang="tr-TR" sz="1000">
                        <a:effectLst/>
                        <a:latin typeface="Cambria"/>
                        <a:ea typeface="Calibri"/>
                        <a:cs typeface="Times New Roman"/>
                      </a:endParaRPr>
                    </a:p>
                  </a:txBody>
                  <a:tcPr marL="36195" marR="36195" marT="0" marB="0"/>
                </a:tc>
                <a:tc>
                  <a:txBody>
                    <a:bodyPr/>
                    <a:lstStyle/>
                    <a:p>
                      <a:pPr>
                        <a:lnSpc>
                          <a:spcPts val="1050"/>
                        </a:lnSpc>
                        <a:spcBef>
                          <a:spcPts val="300"/>
                        </a:spcBef>
                        <a:spcAft>
                          <a:spcPts val="300"/>
                        </a:spcAft>
                      </a:pPr>
                      <a:r>
                        <a:rPr lang="en-GB" sz="1000">
                          <a:effectLst/>
                        </a:rPr>
                        <a:t>CD</a:t>
                      </a:r>
                      <a:endParaRPr lang="tr-TR" sz="1000">
                        <a:effectLst/>
                        <a:latin typeface="Cambria"/>
                        <a:ea typeface="Calibri"/>
                        <a:cs typeface="Times New Roman"/>
                      </a:endParaRPr>
                    </a:p>
                  </a:txBody>
                  <a:tcPr marL="36195" marR="36195" marT="0" marB="0"/>
                </a:tc>
              </a:tr>
              <a:tr h="602570">
                <a:tc>
                  <a:txBody>
                    <a:bodyPr/>
                    <a:lstStyle/>
                    <a:p>
                      <a:pPr>
                        <a:lnSpc>
                          <a:spcPts val="1050"/>
                        </a:lnSpc>
                        <a:spcBef>
                          <a:spcPts val="300"/>
                        </a:spcBef>
                        <a:spcAft>
                          <a:spcPts val="300"/>
                        </a:spcAft>
                      </a:pPr>
                      <a:r>
                        <a:rPr lang="en-GB" sz="1000" dirty="0">
                          <a:effectLst/>
                        </a:rPr>
                        <a:t>Enquiry stage</a:t>
                      </a:r>
                      <a:endParaRPr lang="tr-TR" sz="1000" dirty="0">
                        <a:effectLst/>
                        <a:latin typeface="Cambria"/>
                        <a:ea typeface="Calibri"/>
                        <a:cs typeface="Times New Roman"/>
                      </a:endParaRPr>
                    </a:p>
                  </a:txBody>
                  <a:tcPr marL="36195" marR="36195" marT="0" marB="0"/>
                </a:tc>
                <a:tc>
                  <a:txBody>
                    <a:bodyPr/>
                    <a:lstStyle/>
                    <a:p>
                      <a:pPr>
                        <a:lnSpc>
                          <a:spcPts val="1050"/>
                        </a:lnSpc>
                        <a:spcBef>
                          <a:spcPts val="300"/>
                        </a:spcBef>
                        <a:spcAft>
                          <a:spcPts val="300"/>
                        </a:spcAft>
                      </a:pPr>
                      <a:r>
                        <a:rPr lang="en-GB" sz="1000">
                          <a:effectLst/>
                        </a:rPr>
                        <a:t>Enquiry draft</a:t>
                      </a:r>
                      <a:r>
                        <a:rPr lang="en-GB" sz="1000" baseline="30000">
                          <a:effectLst/>
                        </a:rPr>
                        <a:t> b</a:t>
                      </a:r>
                      <a:endParaRPr lang="tr-TR" sz="1000">
                        <a:effectLst/>
                        <a:latin typeface="Cambria"/>
                        <a:ea typeface="Calibri"/>
                        <a:cs typeface="Times New Roman"/>
                      </a:endParaRPr>
                    </a:p>
                  </a:txBody>
                  <a:tcPr marL="36195" marR="36195" marT="0" marB="0"/>
                </a:tc>
                <a:tc>
                  <a:txBody>
                    <a:bodyPr/>
                    <a:lstStyle/>
                    <a:p>
                      <a:pPr>
                        <a:lnSpc>
                          <a:spcPts val="1050"/>
                        </a:lnSpc>
                        <a:spcBef>
                          <a:spcPts val="300"/>
                        </a:spcBef>
                        <a:spcAft>
                          <a:spcPts val="300"/>
                        </a:spcAft>
                      </a:pPr>
                      <a:r>
                        <a:rPr lang="en-GB" sz="1000">
                          <a:effectLst/>
                        </a:rPr>
                        <a:t>ISO/DIS</a:t>
                      </a:r>
                      <a:br>
                        <a:rPr lang="en-GB" sz="1000">
                          <a:effectLst/>
                        </a:rPr>
                      </a:br>
                      <a:r>
                        <a:rPr lang="en-GB" sz="1000">
                          <a:effectLst/>
                        </a:rPr>
                        <a:t>IEC/CDV</a:t>
                      </a:r>
                      <a:endParaRPr lang="tr-TR" sz="1000">
                        <a:effectLst/>
                        <a:latin typeface="Cambria"/>
                        <a:ea typeface="Calibri"/>
                        <a:cs typeface="Times New Roman"/>
                      </a:endParaRPr>
                    </a:p>
                  </a:txBody>
                  <a:tcPr marL="36195" marR="36195" marT="0" marB="0"/>
                </a:tc>
              </a:tr>
              <a:tr h="301285">
                <a:tc>
                  <a:txBody>
                    <a:bodyPr/>
                    <a:lstStyle/>
                    <a:p>
                      <a:pPr>
                        <a:lnSpc>
                          <a:spcPts val="1050"/>
                        </a:lnSpc>
                        <a:spcBef>
                          <a:spcPts val="300"/>
                        </a:spcBef>
                        <a:spcAft>
                          <a:spcPts val="300"/>
                        </a:spcAft>
                      </a:pPr>
                      <a:r>
                        <a:rPr lang="en-GB" sz="1000">
                          <a:effectLst/>
                        </a:rPr>
                        <a:t>Approval stage</a:t>
                      </a:r>
                      <a:endParaRPr lang="tr-TR" sz="1000">
                        <a:effectLst/>
                        <a:latin typeface="Cambria"/>
                        <a:ea typeface="Calibri"/>
                        <a:cs typeface="Times New Roman"/>
                      </a:endParaRPr>
                    </a:p>
                  </a:txBody>
                  <a:tcPr marL="36195" marR="36195" marT="0" marB="0"/>
                </a:tc>
                <a:tc>
                  <a:txBody>
                    <a:bodyPr/>
                    <a:lstStyle/>
                    <a:p>
                      <a:pPr>
                        <a:lnSpc>
                          <a:spcPts val="1050"/>
                        </a:lnSpc>
                        <a:spcBef>
                          <a:spcPts val="300"/>
                        </a:spcBef>
                        <a:spcAft>
                          <a:spcPts val="300"/>
                        </a:spcAft>
                      </a:pPr>
                      <a:r>
                        <a:rPr lang="en-GB" sz="1000">
                          <a:effectLst/>
                        </a:rPr>
                        <a:t>final draft International Standard</a:t>
                      </a:r>
                      <a:r>
                        <a:rPr lang="en-GB" sz="1000" baseline="30000">
                          <a:effectLst/>
                        </a:rPr>
                        <a:t> c</a:t>
                      </a:r>
                      <a:endParaRPr lang="tr-TR" sz="1000">
                        <a:effectLst/>
                        <a:latin typeface="Cambria"/>
                        <a:ea typeface="Calibri"/>
                        <a:cs typeface="Times New Roman"/>
                      </a:endParaRPr>
                    </a:p>
                  </a:txBody>
                  <a:tcPr marL="36195" marR="36195" marT="0" marB="0"/>
                </a:tc>
                <a:tc>
                  <a:txBody>
                    <a:bodyPr/>
                    <a:lstStyle/>
                    <a:p>
                      <a:pPr>
                        <a:lnSpc>
                          <a:spcPts val="1050"/>
                        </a:lnSpc>
                        <a:spcBef>
                          <a:spcPts val="300"/>
                        </a:spcBef>
                        <a:spcAft>
                          <a:spcPts val="300"/>
                        </a:spcAft>
                      </a:pPr>
                      <a:r>
                        <a:rPr lang="en-GB" sz="1000">
                          <a:effectLst/>
                        </a:rPr>
                        <a:t>FDIS</a:t>
                      </a:r>
                      <a:endParaRPr lang="tr-TR" sz="1000">
                        <a:effectLst/>
                        <a:latin typeface="Cambria"/>
                        <a:ea typeface="Calibri"/>
                        <a:cs typeface="Times New Roman"/>
                      </a:endParaRPr>
                    </a:p>
                  </a:txBody>
                  <a:tcPr marL="36195" marR="36195" marT="0" marB="0"/>
                </a:tc>
              </a:tr>
              <a:tr h="602570">
                <a:tc>
                  <a:txBody>
                    <a:bodyPr/>
                    <a:lstStyle/>
                    <a:p>
                      <a:pPr>
                        <a:lnSpc>
                          <a:spcPts val="1050"/>
                        </a:lnSpc>
                        <a:spcBef>
                          <a:spcPts val="300"/>
                        </a:spcBef>
                        <a:spcAft>
                          <a:spcPts val="300"/>
                        </a:spcAft>
                      </a:pPr>
                      <a:r>
                        <a:rPr lang="en-GB" sz="1000">
                          <a:effectLst/>
                        </a:rPr>
                        <a:t>Publication stage</a:t>
                      </a:r>
                      <a:endParaRPr lang="tr-TR" sz="1000">
                        <a:effectLst/>
                        <a:latin typeface="Cambria"/>
                        <a:ea typeface="Calibri"/>
                        <a:cs typeface="Times New Roman"/>
                      </a:endParaRPr>
                    </a:p>
                  </a:txBody>
                  <a:tcPr marL="36195" marR="36195" marT="0" marB="0"/>
                </a:tc>
                <a:tc>
                  <a:txBody>
                    <a:bodyPr/>
                    <a:lstStyle/>
                    <a:p>
                      <a:pPr>
                        <a:lnSpc>
                          <a:spcPts val="1050"/>
                        </a:lnSpc>
                        <a:spcBef>
                          <a:spcPts val="300"/>
                        </a:spcBef>
                        <a:spcAft>
                          <a:spcPts val="300"/>
                        </a:spcAft>
                      </a:pPr>
                      <a:r>
                        <a:rPr lang="en-GB" sz="1000">
                          <a:effectLst/>
                        </a:rPr>
                        <a:t>International Standard</a:t>
                      </a:r>
                      <a:endParaRPr lang="tr-TR" sz="1000">
                        <a:effectLst/>
                        <a:latin typeface="Cambria"/>
                        <a:ea typeface="Calibri"/>
                        <a:cs typeface="Times New Roman"/>
                      </a:endParaRPr>
                    </a:p>
                  </a:txBody>
                  <a:tcPr marL="36195" marR="36195" marT="0" marB="0"/>
                </a:tc>
                <a:tc>
                  <a:txBody>
                    <a:bodyPr/>
                    <a:lstStyle/>
                    <a:p>
                      <a:pPr>
                        <a:lnSpc>
                          <a:spcPts val="1050"/>
                        </a:lnSpc>
                        <a:spcBef>
                          <a:spcPts val="300"/>
                        </a:spcBef>
                        <a:spcAft>
                          <a:spcPts val="300"/>
                        </a:spcAft>
                      </a:pPr>
                      <a:r>
                        <a:rPr lang="en-GB" sz="1000">
                          <a:effectLst/>
                        </a:rPr>
                        <a:t>ISO, IEC or </a:t>
                      </a:r>
                      <a:br>
                        <a:rPr lang="en-GB" sz="1000">
                          <a:effectLst/>
                        </a:rPr>
                      </a:br>
                      <a:r>
                        <a:rPr lang="en-GB" sz="1000">
                          <a:effectLst/>
                        </a:rPr>
                        <a:t>ISO/IEC</a:t>
                      </a:r>
                      <a:endParaRPr lang="tr-TR" sz="1000">
                        <a:effectLst/>
                        <a:latin typeface="Cambria"/>
                        <a:ea typeface="Calibri"/>
                        <a:cs typeface="Times New Roman"/>
                      </a:endParaRPr>
                    </a:p>
                  </a:txBody>
                  <a:tcPr marL="36195" marR="36195" marT="0" marB="0"/>
                </a:tc>
              </a:tr>
              <a:tr h="1150360">
                <a:tc gridSpan="3">
                  <a:txBody>
                    <a:bodyPr/>
                    <a:lstStyle/>
                    <a:p>
                      <a:pPr marL="226695" indent="-226695" algn="l">
                        <a:lnSpc>
                          <a:spcPts val="1000"/>
                        </a:lnSpc>
                        <a:spcBef>
                          <a:spcPts val="300"/>
                        </a:spcBef>
                        <a:spcAft>
                          <a:spcPts val="300"/>
                        </a:spcAft>
                        <a:tabLst>
                          <a:tab pos="219710" algn="l"/>
                          <a:tab pos="180340" algn="l"/>
                          <a:tab pos="219710" algn="l"/>
                        </a:tabLst>
                      </a:pPr>
                      <a:r>
                        <a:rPr lang="en-GB" sz="900" baseline="30000" dirty="0">
                          <a:effectLst/>
                        </a:rPr>
                        <a:t>a</a:t>
                      </a:r>
                      <a:r>
                        <a:rPr lang="en-GB" sz="900" dirty="0">
                          <a:effectLst/>
                        </a:rPr>
                        <a:t>   These stages may be </a:t>
                      </a:r>
                      <a:r>
                        <a:rPr lang="en-GB" sz="900" dirty="0" smtClean="0">
                          <a:effectLst/>
                        </a:rPr>
                        <a:t>omitted.</a:t>
                      </a:r>
                      <a:endParaRPr lang="tr-TR" sz="900" dirty="0">
                        <a:effectLst/>
                      </a:endParaRPr>
                    </a:p>
                    <a:p>
                      <a:pPr marL="226695" indent="-226695" algn="l">
                        <a:lnSpc>
                          <a:spcPts val="1000"/>
                        </a:lnSpc>
                        <a:spcBef>
                          <a:spcPts val="300"/>
                        </a:spcBef>
                        <a:spcAft>
                          <a:spcPts val="300"/>
                        </a:spcAft>
                        <a:tabLst>
                          <a:tab pos="219710" algn="l"/>
                          <a:tab pos="180340" algn="l"/>
                          <a:tab pos="219710" algn="l"/>
                        </a:tabLst>
                      </a:pPr>
                      <a:r>
                        <a:rPr lang="en-GB" sz="900" baseline="30000" dirty="0">
                          <a:effectLst/>
                        </a:rPr>
                        <a:t>b</a:t>
                      </a:r>
                      <a:r>
                        <a:rPr lang="en-GB" sz="900" dirty="0">
                          <a:effectLst/>
                        </a:rPr>
                        <a:t>   Draft International Standard in ISO, committee draft for vote in IEC.</a:t>
                      </a:r>
                      <a:endParaRPr lang="tr-TR" sz="900" dirty="0">
                        <a:effectLst/>
                      </a:endParaRPr>
                    </a:p>
                    <a:p>
                      <a:pPr marL="228600" indent="-228600" algn="l">
                        <a:lnSpc>
                          <a:spcPts val="1000"/>
                        </a:lnSpc>
                        <a:spcBef>
                          <a:spcPts val="300"/>
                        </a:spcBef>
                        <a:spcAft>
                          <a:spcPts val="300"/>
                        </a:spcAft>
                        <a:tabLst>
                          <a:tab pos="219710" algn="l"/>
                          <a:tab pos="180340" algn="l"/>
                          <a:tab pos="219710" algn="l"/>
                        </a:tabLst>
                      </a:pPr>
                      <a:r>
                        <a:rPr lang="en-GB" sz="900" baseline="30000" dirty="0">
                          <a:effectLst/>
                        </a:rPr>
                        <a:t>c</a:t>
                      </a:r>
                      <a:r>
                        <a:rPr lang="en-GB" sz="900" dirty="0">
                          <a:effectLst/>
                        </a:rPr>
                        <a:t>   May be </a:t>
                      </a:r>
                      <a:r>
                        <a:rPr lang="en-GB" sz="900" dirty="0" smtClean="0">
                          <a:effectLst/>
                        </a:rPr>
                        <a:t>omitted.</a:t>
                      </a:r>
                      <a:endParaRPr lang="tr-TR" sz="900" dirty="0">
                        <a:effectLst/>
                        <a:latin typeface="Cambria"/>
                        <a:ea typeface="Calibri"/>
                        <a:cs typeface="Times New Roman"/>
                      </a:endParaRPr>
                    </a:p>
                  </a:txBody>
                  <a:tcPr marL="36195" marR="36195" marT="0" marB="0"/>
                </a:tc>
                <a:tc hMerge="1">
                  <a:txBody>
                    <a:bodyPr/>
                    <a:lstStyle/>
                    <a:p>
                      <a:endParaRPr lang="tr-TR"/>
                    </a:p>
                  </a:txBody>
                  <a:tcPr/>
                </a:tc>
                <a:tc hMerge="1">
                  <a:txBody>
                    <a:bodyPr/>
                    <a:lstStyle/>
                    <a:p>
                      <a:endParaRPr lang="tr-TR"/>
                    </a:p>
                  </a:txBody>
                  <a:tcPr/>
                </a:tc>
              </a:tr>
            </a:tbl>
          </a:graphicData>
        </a:graphic>
      </p:graphicFrame>
      <p:sp>
        <p:nvSpPr>
          <p:cNvPr id="6" name="Dikdörtgen 5"/>
          <p:cNvSpPr/>
          <p:nvPr/>
        </p:nvSpPr>
        <p:spPr>
          <a:xfrm>
            <a:off x="251520" y="116632"/>
            <a:ext cx="8568952" cy="1200329"/>
          </a:xfrm>
          <a:prstGeom prst="rect">
            <a:avLst/>
          </a:prstGeom>
        </p:spPr>
        <p:txBody>
          <a:bodyPr wrap="square">
            <a:spAutoFit/>
          </a:bodyPr>
          <a:lstStyle/>
          <a:p>
            <a:r>
              <a:rPr lang="en-US" sz="2400" b="0" u="none" dirty="0" smtClean="0">
                <a:solidFill>
                  <a:schemeClr val="bg1"/>
                </a:solidFill>
              </a:rPr>
              <a:t>Table </a:t>
            </a:r>
            <a:r>
              <a:rPr lang="en-US" sz="2400" b="0" u="none" dirty="0">
                <a:solidFill>
                  <a:schemeClr val="bg1"/>
                </a:solidFill>
              </a:rPr>
              <a:t>shows the sequence of project stages through which the technical work is developed, and gives the name of the document associated with each project stage. </a:t>
            </a:r>
          </a:p>
        </p:txBody>
      </p:sp>
      <p:sp>
        <p:nvSpPr>
          <p:cNvPr id="7" name="Dikdörtgen 6"/>
          <p:cNvSpPr/>
          <p:nvPr/>
        </p:nvSpPr>
        <p:spPr>
          <a:xfrm>
            <a:off x="611560" y="5561693"/>
            <a:ext cx="6912768" cy="400110"/>
          </a:xfrm>
          <a:prstGeom prst="rect">
            <a:avLst/>
          </a:prstGeom>
        </p:spPr>
        <p:txBody>
          <a:bodyPr wrap="square">
            <a:spAutoFit/>
          </a:bodyPr>
          <a:lstStyle/>
          <a:p>
            <a:pPr lvl="0" eaLnBrk="1" hangingPunct="1">
              <a:tabLst>
                <a:tab pos="180975" algn="l"/>
                <a:tab pos="219075" algn="l"/>
              </a:tabLst>
            </a:pPr>
            <a:r>
              <a:rPr lang="en-GB" altLang="tr-TR" sz="2000" b="0" u="none" dirty="0">
                <a:latin typeface="Arial" pitchFamily="34" charset="0"/>
                <a:cs typeface="Arial" pitchFamily="34" charset="0"/>
              </a:rPr>
              <a:t>T</a:t>
            </a:r>
            <a:r>
              <a:rPr lang="en-GB" altLang="tr-TR" sz="2000" b="0" u="none" dirty="0" bmk="">
                <a:latin typeface="Arial" pitchFamily="34" charset="0"/>
                <a:cs typeface="Arial" pitchFamily="34" charset="0"/>
              </a:rPr>
              <a:t>able </a:t>
            </a:r>
            <a:r>
              <a:rPr lang="tr-TR" altLang="tr-TR" sz="2000" b="0" u="none" dirty="0" smtClean="0" bmk="">
                <a:latin typeface="Arial" pitchFamily="34" charset="0"/>
                <a:cs typeface="Arial" pitchFamily="34" charset="0"/>
              </a:rPr>
              <a:t>-</a:t>
            </a:r>
            <a:r>
              <a:rPr lang="en-GB" altLang="tr-TR" sz="2000" b="0" u="none" dirty="0" smtClean="0">
                <a:latin typeface="Arial" pitchFamily="34" charset="0"/>
                <a:cs typeface="Arial" pitchFamily="34" charset="0"/>
              </a:rPr>
              <a:t> </a:t>
            </a:r>
            <a:r>
              <a:rPr lang="en-GB" altLang="tr-TR" sz="2000" b="0" u="none" dirty="0">
                <a:latin typeface="Arial" pitchFamily="34" charset="0"/>
                <a:cs typeface="Arial" pitchFamily="34" charset="0"/>
              </a:rPr>
              <a:t>Project stages and associated documents</a:t>
            </a:r>
            <a:endParaRPr lang="tr-TR" altLang="tr-TR" sz="2000" b="0" u="none" dirty="0">
              <a:latin typeface="Arial" pitchFamily="34" charset="0"/>
              <a:cs typeface="Arial" pitchFamily="34" charset="0"/>
            </a:endParaRPr>
          </a:p>
        </p:txBody>
      </p:sp>
    </p:spTree>
    <p:extLst>
      <p:ext uri="{BB962C8B-B14F-4D97-AF65-F5344CB8AC3E}">
        <p14:creationId xmlns:p14="http://schemas.microsoft.com/office/powerpoint/2010/main" val="876146819"/>
      </p:ext>
    </p:extLst>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sz="3600" dirty="0"/>
              <a:t>Stages for developing ISO Standard</a:t>
            </a:r>
            <a:endParaRPr lang="tr-TR" sz="3600"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31</a:t>
            </a:fld>
            <a:endParaRPr lang="tr-TR" altLang="tr-TR"/>
          </a:p>
        </p:txBody>
      </p:sp>
      <p:pic>
        <p:nvPicPr>
          <p:cNvPr id="2050" name="Picture 2" descr="C:\Users\hbektas\Desktop\stage10.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1036652"/>
            <a:ext cx="2286521" cy="1270289"/>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Users\hbektas\Desktop\stage2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5463" y="2030097"/>
            <a:ext cx="2286000" cy="1270000"/>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C:\Users\hbektas\Desktop\stage3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71641" y="4007236"/>
            <a:ext cx="2286000" cy="1270000"/>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descr="C:\Users\hbektas\Desktop\stage50.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81600" y="4658975"/>
            <a:ext cx="2286000" cy="1270000"/>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C:\Users\hbektas\Desktop\stage60.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58000" y="5568010"/>
            <a:ext cx="2286000" cy="127000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http://www.iso.org/iso/legend-obligatory.gif"/>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90209" y="1519397"/>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3" descr="http://www.iso.org/iso/legend-optional.gif"/>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72200" y="1492698"/>
            <a:ext cx="152400" cy="152400"/>
          </a:xfrm>
          <a:prstGeom prst="rect">
            <a:avLst/>
          </a:prstGeom>
          <a:noFill/>
          <a:extLst>
            <a:ext uri="{909E8E84-426E-40DD-AFC4-6F175D3DCCD1}">
              <a14:hiddenFill xmlns:a14="http://schemas.microsoft.com/office/drawing/2010/main">
                <a:solidFill>
                  <a:srgbClr val="FFFFFF"/>
                </a:solidFill>
              </a14:hiddenFill>
            </a:ext>
          </a:extLst>
        </p:spPr>
      </p:pic>
      <p:sp>
        <p:nvSpPr>
          <p:cNvPr id="9" name="Dikdörtgen 8"/>
          <p:cNvSpPr/>
          <p:nvPr/>
        </p:nvSpPr>
        <p:spPr>
          <a:xfrm>
            <a:off x="4407316" y="1338065"/>
            <a:ext cx="3725700" cy="461665"/>
          </a:xfrm>
          <a:prstGeom prst="rect">
            <a:avLst/>
          </a:prstGeom>
        </p:spPr>
        <p:txBody>
          <a:bodyPr wrap="none">
            <a:spAutoFit/>
          </a:bodyPr>
          <a:lstStyle/>
          <a:p>
            <a:r>
              <a:rPr lang="tr-TR" sz="2400" u="none" dirty="0"/>
              <a:t> </a:t>
            </a:r>
            <a:r>
              <a:rPr lang="tr-TR" sz="2400" b="0" u="none" dirty="0"/>
              <a:t>= </a:t>
            </a:r>
            <a:r>
              <a:rPr lang="tr-TR" sz="2400" b="0" u="none" dirty="0" err="1" smtClean="0"/>
              <a:t>obligatory</a:t>
            </a:r>
            <a:r>
              <a:rPr lang="tr-TR" sz="2400" b="0" u="none" dirty="0" smtClean="0"/>
              <a:t>      </a:t>
            </a:r>
            <a:r>
              <a:rPr lang="tr-TR" sz="2400" b="0" u="none" dirty="0"/>
              <a:t>= </a:t>
            </a:r>
            <a:r>
              <a:rPr lang="tr-TR" sz="2400" b="0" u="none" dirty="0" err="1"/>
              <a:t>optional</a:t>
            </a:r>
            <a:endParaRPr lang="tr-TR" sz="2400" b="0" u="none" dirty="0"/>
          </a:p>
        </p:txBody>
      </p:sp>
      <p:pic>
        <p:nvPicPr>
          <p:cNvPr id="2068" name="Picture 20" descr="C:\Users\hbektas\Desktop\stage40.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28641" y="2996952"/>
            <a:ext cx="2286000" cy="127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9608968"/>
      </p:ext>
    </p:extLst>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sz="3600" dirty="0"/>
              <a:t>Timeframes for development of </a:t>
            </a:r>
            <a:r>
              <a:rPr lang="en-US" sz="3600" dirty="0" smtClean="0"/>
              <a:t>IS/TS/PAS</a:t>
            </a:r>
            <a:endParaRPr lang="tr-TR" sz="3600" dirty="0"/>
          </a:p>
        </p:txBody>
      </p:sp>
      <p:sp>
        <p:nvSpPr>
          <p:cNvPr id="3" name="İçerik Yer Tutucusu 2"/>
          <p:cNvSpPr>
            <a:spLocks noGrp="1"/>
          </p:cNvSpPr>
          <p:nvPr>
            <p:ph idx="1"/>
          </p:nvPr>
        </p:nvSpPr>
        <p:spPr/>
        <p:txBody>
          <a:bodyPr/>
          <a:lstStyle/>
          <a:p>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32</a:t>
            </a:fld>
            <a:endParaRPr lang="tr-TR" altLang="tr-TR"/>
          </a:p>
        </p:txBody>
      </p:sp>
      <p:pic>
        <p:nvPicPr>
          <p:cNvPr id="1026" name="Picture 2" descr="C:\Users\hbektas\Desktop\comparing-development-process-for-an-iso-standar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007542"/>
            <a:ext cx="7620000" cy="571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7872226"/>
      </p:ext>
    </p:extLst>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r>
              <a:rPr lang="en-US" sz="3200" dirty="0"/>
              <a:t>International Standards</a:t>
            </a:r>
            <a:br>
              <a:rPr lang="en-US" sz="3200" dirty="0"/>
            </a:br>
            <a:r>
              <a:rPr lang="en-US" sz="3200" dirty="0"/>
              <a:t>and other ISO </a:t>
            </a:r>
            <a:r>
              <a:rPr lang="en-US" sz="3200" dirty="0" smtClean="0"/>
              <a:t>deliverables</a:t>
            </a:r>
            <a:r>
              <a:rPr lang="tr-TR" sz="2800" dirty="0"/>
              <a:t/>
            </a:r>
            <a:br>
              <a:rPr lang="tr-TR" sz="2800" dirty="0"/>
            </a:br>
            <a:endParaRPr lang="tr-TR" sz="2800" dirty="0"/>
          </a:p>
        </p:txBody>
      </p:sp>
      <p:sp>
        <p:nvSpPr>
          <p:cNvPr id="39939" name="Metin Yer Tutucusu 2"/>
          <p:cNvSpPr>
            <a:spLocks noGrp="1"/>
          </p:cNvSpPr>
          <p:nvPr>
            <p:ph type="body" idx="1"/>
          </p:nvPr>
        </p:nvSpPr>
        <p:spPr/>
        <p:txBody>
          <a:bodyPr/>
          <a:lstStyle/>
          <a:p>
            <a:endParaRPr lang="tr-TR" altLang="tr-TR" smtClean="0"/>
          </a:p>
        </p:txBody>
      </p:sp>
      <p:sp>
        <p:nvSpPr>
          <p:cNvPr id="4" name="Veri Yer Tutucusu 3"/>
          <p:cNvSpPr>
            <a:spLocks noGrp="1"/>
          </p:cNvSpPr>
          <p:nvPr>
            <p:ph type="dt" sz="quarter" idx="10"/>
          </p:nvPr>
        </p:nvSpPr>
        <p:spPr/>
        <p:txBody>
          <a:bodyPr/>
          <a:lstStyle/>
          <a:p>
            <a:pPr>
              <a:defRPr/>
            </a:pPr>
            <a:endParaRPr lang="tr-TR" dirty="0" smtClean="0"/>
          </a:p>
          <a:p>
            <a:pPr>
              <a:defRPr/>
            </a:pPr>
            <a:r>
              <a:rPr lang="tr-TR" dirty="0" smtClean="0"/>
              <a:t>www.tse.org.tr</a:t>
            </a:r>
            <a:endParaRPr lang="tr-TR" dirty="0"/>
          </a:p>
        </p:txBody>
      </p:sp>
      <p:sp>
        <p:nvSpPr>
          <p:cNvPr id="39941"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4DF3EDB6-6866-4DC2-89E9-19363A2F2A18}" type="slidenum">
              <a:rPr lang="tr-TR" altLang="tr-TR" sz="1000" smtClean="0">
                <a:solidFill>
                  <a:srgbClr val="FF0000"/>
                </a:solidFill>
                <a:latin typeface="Verdana" pitchFamily="34" charset="0"/>
              </a:rPr>
              <a:pPr>
                <a:spcBef>
                  <a:spcPct val="0"/>
                </a:spcBef>
                <a:buClrTx/>
                <a:buSzTx/>
                <a:buFontTx/>
                <a:buNone/>
              </a:pPr>
              <a:t>33</a:t>
            </a:fld>
            <a:endParaRPr lang="tr-TR" altLang="tr-TR" sz="1000" smtClean="0">
              <a:solidFill>
                <a:srgbClr val="FF0000"/>
              </a:solidFill>
              <a:latin typeface="Verdana" pitchFamily="34" charset="0"/>
            </a:endParaRPr>
          </a:p>
        </p:txBody>
      </p:sp>
    </p:spTree>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sz="3200" dirty="0"/>
              <a:t>International Standards</a:t>
            </a:r>
            <a:br>
              <a:rPr lang="en-US" sz="3200" dirty="0"/>
            </a:br>
            <a:r>
              <a:rPr lang="en-US" sz="3200" dirty="0"/>
              <a:t>and other ISO </a:t>
            </a:r>
            <a:r>
              <a:rPr lang="en-US" sz="3200" dirty="0" smtClean="0"/>
              <a:t>deliverables</a:t>
            </a:r>
            <a:r>
              <a:rPr lang="tr-TR" sz="3200" dirty="0" smtClean="0"/>
              <a:t> (</a:t>
            </a:r>
            <a:r>
              <a:rPr lang="tr-TR" sz="3200" dirty="0" err="1" smtClean="0"/>
              <a:t>publications</a:t>
            </a:r>
            <a:r>
              <a:rPr lang="tr-TR" sz="3200" dirty="0" smtClean="0"/>
              <a:t>)</a:t>
            </a:r>
            <a:endParaRPr lang="tr-TR" sz="3200" dirty="0"/>
          </a:p>
        </p:txBody>
      </p:sp>
      <p:sp>
        <p:nvSpPr>
          <p:cNvPr id="3" name="İçerik Yer Tutucusu 2"/>
          <p:cNvSpPr>
            <a:spLocks noGrp="1"/>
          </p:cNvSpPr>
          <p:nvPr>
            <p:ph idx="1"/>
          </p:nvPr>
        </p:nvSpPr>
        <p:spPr/>
        <p:txBody>
          <a:bodyPr/>
          <a:lstStyle/>
          <a:p>
            <a:r>
              <a:rPr lang="en-US" dirty="0"/>
              <a:t>While ISO is best known for its International Standards</a:t>
            </a:r>
            <a:r>
              <a:rPr lang="en-US" dirty="0" smtClean="0"/>
              <a:t>,</a:t>
            </a:r>
            <a:r>
              <a:rPr lang="tr-TR" dirty="0" smtClean="0"/>
              <a:t> </a:t>
            </a:r>
            <a:r>
              <a:rPr lang="en-US" dirty="0" smtClean="0"/>
              <a:t>it </a:t>
            </a:r>
            <a:r>
              <a:rPr lang="en-US" dirty="0"/>
              <a:t>has other deliverables. Below are the </a:t>
            </a:r>
            <a:r>
              <a:rPr lang="en-US" dirty="0" smtClean="0"/>
              <a:t>five</a:t>
            </a:r>
            <a:r>
              <a:rPr lang="tr-TR" dirty="0" smtClean="0"/>
              <a:t> </a:t>
            </a:r>
            <a:r>
              <a:rPr lang="en-US" dirty="0" smtClean="0"/>
              <a:t>types </a:t>
            </a:r>
            <a:r>
              <a:rPr lang="en-US" dirty="0"/>
              <a:t>of deliverables developed by ISO committees.</a:t>
            </a:r>
          </a:p>
          <a:p>
            <a:endParaRPr lang="tr-TR" dirty="0" smtClean="0"/>
          </a:p>
          <a:p>
            <a:r>
              <a:rPr lang="en-US" dirty="0" smtClean="0"/>
              <a:t>More </a:t>
            </a:r>
            <a:r>
              <a:rPr lang="en-US" dirty="0"/>
              <a:t>information about these deliverables is </a:t>
            </a:r>
            <a:r>
              <a:rPr lang="en-US" dirty="0" smtClean="0"/>
              <a:t>available</a:t>
            </a:r>
            <a:r>
              <a:rPr lang="tr-TR" dirty="0" smtClean="0"/>
              <a:t> </a:t>
            </a:r>
            <a:r>
              <a:rPr lang="en-US" dirty="0" smtClean="0"/>
              <a:t>on </a:t>
            </a:r>
            <a:r>
              <a:rPr lang="en-US" dirty="0"/>
              <a:t>iso.org or in the ISO/IEC Directives, Part 1.</a:t>
            </a:r>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34</a:t>
            </a:fld>
            <a:endParaRPr lang="tr-TR" altLang="tr-TR"/>
          </a:p>
        </p:txBody>
      </p:sp>
    </p:spTree>
    <p:extLst>
      <p:ext uri="{BB962C8B-B14F-4D97-AF65-F5344CB8AC3E}">
        <p14:creationId xmlns:p14="http://schemas.microsoft.com/office/powerpoint/2010/main" val="2711423870"/>
      </p:ext>
    </p:extLst>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a:t>International Standards (IS</a:t>
            </a:r>
            <a:r>
              <a:rPr lang="en-US" dirty="0" smtClean="0"/>
              <a:t>)</a:t>
            </a:r>
            <a:endParaRPr lang="tr-TR" dirty="0"/>
          </a:p>
        </p:txBody>
      </p:sp>
      <p:sp>
        <p:nvSpPr>
          <p:cNvPr id="3" name="İçerik Yer Tutucusu 2"/>
          <p:cNvSpPr>
            <a:spLocks noGrp="1"/>
          </p:cNvSpPr>
          <p:nvPr>
            <p:ph idx="1"/>
          </p:nvPr>
        </p:nvSpPr>
        <p:spPr/>
        <p:txBody>
          <a:bodyPr/>
          <a:lstStyle/>
          <a:p>
            <a:r>
              <a:rPr lang="en-US" dirty="0" smtClean="0"/>
              <a:t>An </a:t>
            </a:r>
            <a:r>
              <a:rPr lang="en-US" dirty="0"/>
              <a:t>IS provides rules, guidelines or </a:t>
            </a:r>
            <a:r>
              <a:rPr lang="en-US" dirty="0" smtClean="0"/>
              <a:t>characteristics</a:t>
            </a:r>
            <a:r>
              <a:rPr lang="tr-TR" dirty="0" smtClean="0"/>
              <a:t> </a:t>
            </a:r>
            <a:r>
              <a:rPr lang="en-US" dirty="0" smtClean="0"/>
              <a:t>for </a:t>
            </a:r>
            <a:r>
              <a:rPr lang="en-US" dirty="0"/>
              <a:t>activities or for their results, aimed at </a:t>
            </a:r>
            <a:r>
              <a:rPr lang="en-US" dirty="0" smtClean="0"/>
              <a:t>achieving</a:t>
            </a:r>
            <a:r>
              <a:rPr lang="tr-TR" dirty="0" smtClean="0"/>
              <a:t> </a:t>
            </a:r>
            <a:r>
              <a:rPr lang="en-US" dirty="0" smtClean="0"/>
              <a:t>the </a:t>
            </a:r>
            <a:r>
              <a:rPr lang="en-US" dirty="0"/>
              <a:t>optimum degree of order in a given context. </a:t>
            </a:r>
            <a:endParaRPr lang="tr-TR" dirty="0" smtClean="0"/>
          </a:p>
          <a:p>
            <a:r>
              <a:rPr lang="en-US" dirty="0" smtClean="0"/>
              <a:t>It</a:t>
            </a:r>
            <a:r>
              <a:rPr lang="tr-TR" dirty="0" smtClean="0"/>
              <a:t> </a:t>
            </a:r>
            <a:r>
              <a:rPr lang="en-US" dirty="0" smtClean="0"/>
              <a:t>can </a:t>
            </a:r>
            <a:r>
              <a:rPr lang="en-US" dirty="0"/>
              <a:t>take many forms. Apart from product standards</a:t>
            </a:r>
            <a:r>
              <a:rPr lang="en-US" dirty="0" smtClean="0"/>
              <a:t>,</a:t>
            </a:r>
            <a:r>
              <a:rPr lang="tr-TR" dirty="0" smtClean="0"/>
              <a:t> </a:t>
            </a:r>
            <a:r>
              <a:rPr lang="en-US" dirty="0" smtClean="0"/>
              <a:t>other </a:t>
            </a:r>
            <a:r>
              <a:rPr lang="en-US" dirty="0"/>
              <a:t>examples include : test methods, codes of practice</a:t>
            </a:r>
            <a:r>
              <a:rPr lang="en-US" dirty="0" smtClean="0"/>
              <a:t>,</a:t>
            </a:r>
            <a:r>
              <a:rPr lang="tr-TR" dirty="0" smtClean="0"/>
              <a:t> </a:t>
            </a:r>
            <a:r>
              <a:rPr lang="en-US" dirty="0" smtClean="0"/>
              <a:t>guideline </a:t>
            </a:r>
            <a:r>
              <a:rPr lang="en-US" dirty="0"/>
              <a:t>standards and management </a:t>
            </a:r>
            <a:r>
              <a:rPr lang="en-US" dirty="0" smtClean="0"/>
              <a:t>system</a:t>
            </a:r>
            <a:r>
              <a:rPr lang="tr-TR" dirty="0" smtClean="0"/>
              <a:t> </a:t>
            </a:r>
            <a:r>
              <a:rPr lang="en-US" dirty="0" smtClean="0"/>
              <a:t>standards</a:t>
            </a:r>
            <a:r>
              <a:rPr lang="en-US" dirty="0"/>
              <a:t>.</a:t>
            </a:r>
          </a:p>
          <a:p>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35</a:t>
            </a:fld>
            <a:endParaRPr lang="tr-TR" altLang="tr-TR"/>
          </a:p>
        </p:txBody>
      </p:sp>
    </p:spTree>
    <p:extLst>
      <p:ext uri="{BB962C8B-B14F-4D97-AF65-F5344CB8AC3E}">
        <p14:creationId xmlns:p14="http://schemas.microsoft.com/office/powerpoint/2010/main" val="3926354542"/>
      </p:ext>
    </p:extLst>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a:t>Technical Specifications (TS</a:t>
            </a:r>
            <a:r>
              <a:rPr lang="en-US" dirty="0" smtClean="0"/>
              <a:t>)</a:t>
            </a:r>
            <a:endParaRPr lang="tr-TR" dirty="0"/>
          </a:p>
        </p:txBody>
      </p:sp>
      <p:sp>
        <p:nvSpPr>
          <p:cNvPr id="3" name="İçerik Yer Tutucusu 2"/>
          <p:cNvSpPr>
            <a:spLocks noGrp="1"/>
          </p:cNvSpPr>
          <p:nvPr>
            <p:ph idx="1"/>
          </p:nvPr>
        </p:nvSpPr>
        <p:spPr>
          <a:xfrm>
            <a:off x="0" y="1196752"/>
            <a:ext cx="9144000" cy="4530725"/>
          </a:xfrm>
        </p:spPr>
        <p:txBody>
          <a:bodyPr/>
          <a:lstStyle/>
          <a:p>
            <a:r>
              <a:rPr lang="en-US" sz="2400" dirty="0" smtClean="0"/>
              <a:t>A </a:t>
            </a:r>
            <a:r>
              <a:rPr lang="en-US" sz="2400" b="1" dirty="0"/>
              <a:t>TS</a:t>
            </a:r>
            <a:r>
              <a:rPr lang="en-US" sz="2400" dirty="0"/>
              <a:t> addresses work still under technical </a:t>
            </a:r>
            <a:r>
              <a:rPr lang="en-US" sz="2400" dirty="0" smtClean="0"/>
              <a:t>development,</a:t>
            </a:r>
            <a:r>
              <a:rPr lang="tr-TR" sz="2400" dirty="0" smtClean="0"/>
              <a:t> </a:t>
            </a:r>
            <a:r>
              <a:rPr lang="en-US" sz="2400" dirty="0" smtClean="0"/>
              <a:t>or </a:t>
            </a:r>
            <a:r>
              <a:rPr lang="en-US" sz="2400" dirty="0"/>
              <a:t>where it is believed that there will be </a:t>
            </a:r>
            <a:r>
              <a:rPr lang="en-US" sz="2400" dirty="0" smtClean="0"/>
              <a:t>a</a:t>
            </a:r>
            <a:r>
              <a:rPr lang="tr-TR" sz="2400" dirty="0" smtClean="0"/>
              <a:t> </a:t>
            </a:r>
            <a:r>
              <a:rPr lang="en-US" sz="2400" dirty="0" smtClean="0"/>
              <a:t>future</a:t>
            </a:r>
            <a:r>
              <a:rPr lang="en-US" sz="2400" dirty="0"/>
              <a:t>, but not immediate, possibility of </a:t>
            </a:r>
            <a:r>
              <a:rPr lang="en-US" sz="2400" dirty="0" smtClean="0"/>
              <a:t>agreement</a:t>
            </a:r>
            <a:r>
              <a:rPr lang="tr-TR" sz="2400" dirty="0" smtClean="0"/>
              <a:t> </a:t>
            </a:r>
            <a:r>
              <a:rPr lang="en-US" sz="2400" dirty="0" smtClean="0"/>
              <a:t>on </a:t>
            </a:r>
            <a:r>
              <a:rPr lang="en-US" sz="2400" dirty="0"/>
              <a:t>an International Standard. </a:t>
            </a:r>
            <a:endParaRPr lang="tr-TR" sz="2400" dirty="0" smtClean="0"/>
          </a:p>
          <a:p>
            <a:endParaRPr lang="tr-TR" sz="1800" dirty="0"/>
          </a:p>
          <a:p>
            <a:r>
              <a:rPr lang="en-US" sz="2400" dirty="0" smtClean="0"/>
              <a:t>A </a:t>
            </a:r>
            <a:r>
              <a:rPr lang="en-US" sz="2400" b="1" dirty="0"/>
              <a:t>Technical </a:t>
            </a:r>
            <a:r>
              <a:rPr lang="en-US" sz="2400" b="1" dirty="0" smtClean="0"/>
              <a:t>Specification</a:t>
            </a:r>
            <a:r>
              <a:rPr lang="tr-TR" sz="2400" b="1" dirty="0" smtClean="0"/>
              <a:t> </a:t>
            </a:r>
            <a:r>
              <a:rPr lang="en-US" sz="2400" dirty="0" smtClean="0"/>
              <a:t>is </a:t>
            </a:r>
            <a:r>
              <a:rPr lang="en-US" sz="2400" dirty="0"/>
              <a:t>published for immediate use, but it </a:t>
            </a:r>
            <a:r>
              <a:rPr lang="en-US" sz="2400" dirty="0" smtClean="0"/>
              <a:t>also</a:t>
            </a:r>
            <a:r>
              <a:rPr lang="tr-TR" sz="2400" dirty="0" smtClean="0"/>
              <a:t> </a:t>
            </a:r>
            <a:r>
              <a:rPr lang="en-US" sz="2400" dirty="0" smtClean="0"/>
              <a:t>provides </a:t>
            </a:r>
            <a:r>
              <a:rPr lang="en-US" sz="2400" dirty="0"/>
              <a:t>a means to obtain feedback. The aim is </a:t>
            </a:r>
            <a:r>
              <a:rPr lang="en-US" sz="2400" dirty="0" smtClean="0"/>
              <a:t>that</a:t>
            </a:r>
            <a:r>
              <a:rPr lang="tr-TR" sz="2400" dirty="0" smtClean="0"/>
              <a:t> </a:t>
            </a:r>
            <a:r>
              <a:rPr lang="en-US" sz="2400" dirty="0" smtClean="0"/>
              <a:t>it </a:t>
            </a:r>
            <a:r>
              <a:rPr lang="en-US" sz="2400" dirty="0"/>
              <a:t>will eventually be transformed and republished </a:t>
            </a:r>
            <a:r>
              <a:rPr lang="en-US" sz="2400" dirty="0" smtClean="0"/>
              <a:t>as</a:t>
            </a:r>
            <a:r>
              <a:rPr lang="tr-TR" sz="2400" dirty="0" smtClean="0"/>
              <a:t> </a:t>
            </a:r>
            <a:r>
              <a:rPr lang="en-US" sz="2400" dirty="0" smtClean="0"/>
              <a:t>International Standards</a:t>
            </a:r>
            <a:r>
              <a:rPr lang="tr-TR" sz="2400" dirty="0" smtClean="0"/>
              <a:t>.</a:t>
            </a:r>
          </a:p>
          <a:p>
            <a:endParaRPr lang="tr-TR" sz="1800" dirty="0" smtClean="0"/>
          </a:p>
          <a:p>
            <a:r>
              <a:rPr lang="en-US" sz="2400" dirty="0"/>
              <a:t>Technical Specifications shall be subject to review by the technical committee or subcommittee </a:t>
            </a:r>
            <a:r>
              <a:rPr lang="en-US" sz="2400" b="1" dirty="0"/>
              <a:t>not later than 3 years </a:t>
            </a:r>
            <a:r>
              <a:rPr lang="en-US" sz="2400" dirty="0"/>
              <a:t>after their publication. </a:t>
            </a:r>
            <a:endParaRPr lang="tr-TR" sz="2400"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36</a:t>
            </a:fld>
            <a:endParaRPr lang="tr-TR" altLang="tr-TR"/>
          </a:p>
        </p:txBody>
      </p:sp>
    </p:spTree>
    <p:extLst>
      <p:ext uri="{BB962C8B-B14F-4D97-AF65-F5344CB8AC3E}">
        <p14:creationId xmlns:p14="http://schemas.microsoft.com/office/powerpoint/2010/main" val="2459970911"/>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a:t>Technical Report (TR</a:t>
            </a:r>
            <a:r>
              <a:rPr lang="en-US" dirty="0" smtClean="0"/>
              <a:t>)</a:t>
            </a:r>
            <a:endParaRPr lang="tr-TR" dirty="0"/>
          </a:p>
        </p:txBody>
      </p:sp>
      <p:sp>
        <p:nvSpPr>
          <p:cNvPr id="3" name="İçerik Yer Tutucusu 2"/>
          <p:cNvSpPr>
            <a:spLocks noGrp="1"/>
          </p:cNvSpPr>
          <p:nvPr>
            <p:ph idx="1"/>
          </p:nvPr>
        </p:nvSpPr>
        <p:spPr/>
        <p:txBody>
          <a:bodyPr/>
          <a:lstStyle/>
          <a:p>
            <a:r>
              <a:rPr lang="en-US" dirty="0" smtClean="0"/>
              <a:t>A </a:t>
            </a:r>
            <a:r>
              <a:rPr lang="en-US" dirty="0"/>
              <a:t>TR contains information of a different kind </a:t>
            </a:r>
            <a:r>
              <a:rPr lang="en-US" dirty="0" smtClean="0"/>
              <a:t>from</a:t>
            </a:r>
            <a:r>
              <a:rPr lang="tr-TR" dirty="0" smtClean="0"/>
              <a:t> </a:t>
            </a:r>
            <a:r>
              <a:rPr lang="en-US" dirty="0" smtClean="0"/>
              <a:t>that </a:t>
            </a:r>
            <a:r>
              <a:rPr lang="en-US" dirty="0"/>
              <a:t>of the previous two publications. It may </a:t>
            </a:r>
            <a:r>
              <a:rPr lang="en-US" dirty="0" smtClean="0"/>
              <a:t>include</a:t>
            </a:r>
            <a:r>
              <a:rPr lang="tr-TR" dirty="0" smtClean="0"/>
              <a:t> </a:t>
            </a:r>
            <a:r>
              <a:rPr lang="en-US" dirty="0" smtClean="0"/>
              <a:t>data </a:t>
            </a:r>
            <a:r>
              <a:rPr lang="en-US" dirty="0"/>
              <a:t>obtained from a survey, for example, or from </a:t>
            </a:r>
            <a:r>
              <a:rPr lang="en-US" dirty="0" smtClean="0"/>
              <a:t>an</a:t>
            </a:r>
            <a:r>
              <a:rPr lang="tr-TR" dirty="0" smtClean="0"/>
              <a:t> </a:t>
            </a:r>
            <a:r>
              <a:rPr lang="en-US" dirty="0" smtClean="0"/>
              <a:t>informative </a:t>
            </a:r>
            <a:r>
              <a:rPr lang="en-US" dirty="0"/>
              <a:t>report, or information on the </a:t>
            </a:r>
            <a:r>
              <a:rPr lang="en-US" dirty="0" smtClean="0"/>
              <a:t>perceived</a:t>
            </a:r>
            <a:r>
              <a:rPr lang="tr-TR" dirty="0" smtClean="0"/>
              <a:t> </a:t>
            </a:r>
            <a:r>
              <a:rPr lang="en-US" dirty="0" smtClean="0"/>
              <a:t>“state </a:t>
            </a:r>
            <a:r>
              <a:rPr lang="en-US" dirty="0"/>
              <a:t>of the art </a:t>
            </a:r>
            <a:r>
              <a:rPr lang="en-US" dirty="0" smtClean="0"/>
              <a:t>”.</a:t>
            </a:r>
            <a:endParaRPr lang="tr-TR" dirty="0" smtClean="0"/>
          </a:p>
          <a:p>
            <a:pPr marL="0" indent="0">
              <a:buNone/>
            </a:pPr>
            <a:endParaRPr lang="tr-TR" dirty="0" smtClean="0"/>
          </a:p>
          <a:p>
            <a:r>
              <a:rPr lang="en-US" dirty="0"/>
              <a:t>It is recommended that Technical Reports are regularly reviewed by the committee responsible, to ensure that they remain valid.</a:t>
            </a:r>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37</a:t>
            </a:fld>
            <a:endParaRPr lang="tr-TR" altLang="tr-TR"/>
          </a:p>
        </p:txBody>
      </p:sp>
    </p:spTree>
    <p:extLst>
      <p:ext uri="{BB962C8B-B14F-4D97-AF65-F5344CB8AC3E}">
        <p14:creationId xmlns:p14="http://schemas.microsoft.com/office/powerpoint/2010/main" val="2554694181"/>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3600" dirty="0" err="1"/>
              <a:t>Publically</a:t>
            </a:r>
            <a:r>
              <a:rPr lang="tr-TR" sz="3600" dirty="0"/>
              <a:t> </a:t>
            </a:r>
            <a:r>
              <a:rPr lang="tr-TR" sz="3600" dirty="0" err="1"/>
              <a:t>Available</a:t>
            </a:r>
            <a:r>
              <a:rPr lang="tr-TR" sz="3600" dirty="0"/>
              <a:t> </a:t>
            </a:r>
            <a:r>
              <a:rPr lang="tr-TR" sz="3600" dirty="0" err="1"/>
              <a:t>Specification</a:t>
            </a:r>
            <a:r>
              <a:rPr lang="tr-TR" sz="3600" dirty="0"/>
              <a:t> (PAS</a:t>
            </a:r>
            <a:r>
              <a:rPr lang="tr-TR" sz="3600" dirty="0" smtClean="0"/>
              <a:t>)</a:t>
            </a:r>
            <a:endParaRPr lang="tr-TR" sz="3600" dirty="0"/>
          </a:p>
        </p:txBody>
      </p:sp>
      <p:sp>
        <p:nvSpPr>
          <p:cNvPr id="3" name="İçerik Yer Tutucusu 2"/>
          <p:cNvSpPr>
            <a:spLocks noGrp="1"/>
          </p:cNvSpPr>
          <p:nvPr>
            <p:ph idx="1"/>
          </p:nvPr>
        </p:nvSpPr>
        <p:spPr/>
        <p:txBody>
          <a:bodyPr/>
          <a:lstStyle/>
          <a:p>
            <a:r>
              <a:rPr lang="en-US" dirty="0" smtClean="0"/>
              <a:t>A </a:t>
            </a:r>
            <a:r>
              <a:rPr lang="en-US" b="1" dirty="0"/>
              <a:t>PAS</a:t>
            </a:r>
            <a:r>
              <a:rPr lang="en-US" dirty="0"/>
              <a:t> is published to respond to an urgent market need, representing </a:t>
            </a:r>
            <a:r>
              <a:rPr lang="en-US" dirty="0" smtClean="0"/>
              <a:t>either</a:t>
            </a:r>
            <a:r>
              <a:rPr lang="tr-TR" dirty="0" smtClean="0"/>
              <a:t> </a:t>
            </a:r>
            <a:r>
              <a:rPr lang="en-US" dirty="0" smtClean="0"/>
              <a:t>the </a:t>
            </a:r>
            <a:r>
              <a:rPr lang="en-US" dirty="0"/>
              <a:t>consensus of the experts within a working group, or a consensus in </a:t>
            </a:r>
            <a:r>
              <a:rPr lang="en-US" dirty="0" smtClean="0"/>
              <a:t>an</a:t>
            </a:r>
            <a:r>
              <a:rPr lang="tr-TR" dirty="0" smtClean="0"/>
              <a:t> </a:t>
            </a:r>
            <a:r>
              <a:rPr lang="en-US" dirty="0" smtClean="0"/>
              <a:t>organization </a:t>
            </a:r>
            <a:r>
              <a:rPr lang="en-US" dirty="0"/>
              <a:t>external to ISO. </a:t>
            </a:r>
            <a:endParaRPr lang="tr-TR" dirty="0" smtClean="0"/>
          </a:p>
          <a:p>
            <a:r>
              <a:rPr lang="en-US" dirty="0" smtClean="0"/>
              <a:t>As </a:t>
            </a:r>
            <a:r>
              <a:rPr lang="en-US" dirty="0"/>
              <a:t>with TS, PAS are published for immediate </a:t>
            </a:r>
            <a:r>
              <a:rPr lang="en-US" dirty="0" smtClean="0"/>
              <a:t>use</a:t>
            </a:r>
            <a:r>
              <a:rPr lang="tr-TR" dirty="0" smtClean="0"/>
              <a:t> </a:t>
            </a:r>
            <a:r>
              <a:rPr lang="en-US" dirty="0" smtClean="0"/>
              <a:t>and </a:t>
            </a:r>
            <a:r>
              <a:rPr lang="en-US" dirty="0"/>
              <a:t>are also as a means to obtain feedback for an eventual transformation </a:t>
            </a:r>
            <a:r>
              <a:rPr lang="en-US" dirty="0" smtClean="0"/>
              <a:t>into</a:t>
            </a:r>
            <a:r>
              <a:rPr lang="tr-TR" dirty="0" smtClean="0"/>
              <a:t> </a:t>
            </a:r>
            <a:r>
              <a:rPr lang="en-US" dirty="0" smtClean="0"/>
              <a:t>an </a:t>
            </a:r>
            <a:r>
              <a:rPr lang="en-US" dirty="0"/>
              <a:t>International Standard. PAS have a </a:t>
            </a:r>
            <a:r>
              <a:rPr lang="en-US" u="sng" dirty="0"/>
              <a:t>maximum life of 6 years</a:t>
            </a:r>
            <a:r>
              <a:rPr lang="en-US" dirty="0"/>
              <a:t>, after </a:t>
            </a:r>
            <a:r>
              <a:rPr lang="en-US" dirty="0" smtClean="0"/>
              <a:t>which</a:t>
            </a:r>
            <a:r>
              <a:rPr lang="tr-TR" dirty="0" smtClean="0"/>
              <a:t> </a:t>
            </a:r>
            <a:r>
              <a:rPr lang="en-US" dirty="0" smtClean="0"/>
              <a:t>they </a:t>
            </a:r>
            <a:r>
              <a:rPr lang="en-US" dirty="0"/>
              <a:t>can be transformed into an IS or withdrawn</a:t>
            </a:r>
            <a:r>
              <a:rPr lang="en-US" dirty="0" smtClean="0"/>
              <a:t>.</a:t>
            </a:r>
            <a:endParaRPr lang="en-US"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38</a:t>
            </a:fld>
            <a:endParaRPr lang="tr-TR" altLang="tr-TR"/>
          </a:p>
        </p:txBody>
      </p:sp>
    </p:spTree>
    <p:extLst>
      <p:ext uri="{BB962C8B-B14F-4D97-AF65-F5344CB8AC3E}">
        <p14:creationId xmlns:p14="http://schemas.microsoft.com/office/powerpoint/2010/main" val="2954351312"/>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3600" dirty="0"/>
              <a:t>International Workshop </a:t>
            </a:r>
            <a:r>
              <a:rPr lang="tr-TR" sz="3600" dirty="0" err="1"/>
              <a:t>Agreement</a:t>
            </a:r>
            <a:r>
              <a:rPr lang="tr-TR" sz="3600" dirty="0"/>
              <a:t> (IWA</a:t>
            </a:r>
            <a:r>
              <a:rPr lang="tr-TR" sz="3600" dirty="0" smtClean="0"/>
              <a:t>)</a:t>
            </a:r>
            <a:endParaRPr lang="tr-TR" sz="3600" dirty="0"/>
          </a:p>
        </p:txBody>
      </p:sp>
      <p:sp>
        <p:nvSpPr>
          <p:cNvPr id="3" name="İçerik Yer Tutucusu 2"/>
          <p:cNvSpPr>
            <a:spLocks noGrp="1"/>
          </p:cNvSpPr>
          <p:nvPr>
            <p:ph idx="1"/>
          </p:nvPr>
        </p:nvSpPr>
        <p:spPr/>
        <p:txBody>
          <a:bodyPr/>
          <a:lstStyle/>
          <a:p>
            <a:r>
              <a:rPr lang="en-US" dirty="0" smtClean="0"/>
              <a:t>An </a:t>
            </a:r>
            <a:r>
              <a:rPr lang="en-US" b="1" dirty="0"/>
              <a:t>IWA</a:t>
            </a:r>
            <a:r>
              <a:rPr lang="en-US" dirty="0"/>
              <a:t> is a document developed outside the normal ISO committee system </a:t>
            </a:r>
            <a:r>
              <a:rPr lang="en-US" dirty="0" smtClean="0"/>
              <a:t>to</a:t>
            </a:r>
            <a:r>
              <a:rPr lang="tr-TR" dirty="0" smtClean="0"/>
              <a:t> </a:t>
            </a:r>
            <a:r>
              <a:rPr lang="en-US" dirty="0" smtClean="0"/>
              <a:t>enable </a:t>
            </a:r>
            <a:r>
              <a:rPr lang="en-US" dirty="0"/>
              <a:t>market players to negotiate in an “ open workshop ” environment. </a:t>
            </a:r>
            <a:endParaRPr lang="tr-TR" dirty="0" smtClean="0"/>
          </a:p>
          <a:p>
            <a:r>
              <a:rPr lang="en-US" dirty="0" smtClean="0"/>
              <a:t>IWA</a:t>
            </a:r>
            <a:r>
              <a:rPr lang="tr-TR" dirty="0" smtClean="0"/>
              <a:t> </a:t>
            </a:r>
            <a:r>
              <a:rPr lang="en-US" dirty="0" smtClean="0"/>
              <a:t>are </a:t>
            </a:r>
            <a:r>
              <a:rPr lang="en-US" dirty="0"/>
              <a:t>typically administratively supported by a member body. The </a:t>
            </a:r>
            <a:r>
              <a:rPr lang="en-US" dirty="0" smtClean="0"/>
              <a:t>published</a:t>
            </a:r>
            <a:r>
              <a:rPr lang="tr-TR" dirty="0" smtClean="0"/>
              <a:t> </a:t>
            </a:r>
            <a:r>
              <a:rPr lang="en-US" dirty="0" smtClean="0"/>
              <a:t>agreement </a:t>
            </a:r>
            <a:r>
              <a:rPr lang="en-US" dirty="0"/>
              <a:t>includes an indication of the participating organizations </a:t>
            </a:r>
            <a:r>
              <a:rPr lang="en-US" dirty="0" smtClean="0"/>
              <a:t>involved</a:t>
            </a:r>
            <a:r>
              <a:rPr lang="tr-TR" dirty="0" smtClean="0"/>
              <a:t> </a:t>
            </a:r>
            <a:r>
              <a:rPr lang="en-US" dirty="0" smtClean="0"/>
              <a:t>in </a:t>
            </a:r>
            <a:r>
              <a:rPr lang="en-US" dirty="0"/>
              <a:t>its development. An IWA has a </a:t>
            </a:r>
            <a:r>
              <a:rPr lang="en-US" u="sng" dirty="0"/>
              <a:t>maximum life of 6 years</a:t>
            </a:r>
            <a:r>
              <a:rPr lang="en-US" dirty="0"/>
              <a:t>, after which it can </a:t>
            </a:r>
            <a:r>
              <a:rPr lang="en-US" dirty="0" smtClean="0"/>
              <a:t>be</a:t>
            </a:r>
            <a:r>
              <a:rPr lang="tr-TR" dirty="0" smtClean="0"/>
              <a:t> </a:t>
            </a:r>
            <a:r>
              <a:rPr lang="en-US" dirty="0" smtClean="0"/>
              <a:t>either </a:t>
            </a:r>
            <a:r>
              <a:rPr lang="en-US" dirty="0"/>
              <a:t>transformed into another ISO deliverable or is automatically withdrawn.</a:t>
            </a:r>
            <a:endParaRPr lang="tr-TR" dirty="0"/>
          </a:p>
          <a:p>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39</a:t>
            </a:fld>
            <a:endParaRPr lang="tr-TR" altLang="tr-TR"/>
          </a:p>
        </p:txBody>
      </p:sp>
    </p:spTree>
    <p:extLst>
      <p:ext uri="{BB962C8B-B14F-4D97-AF65-F5344CB8AC3E}">
        <p14:creationId xmlns:p14="http://schemas.microsoft.com/office/powerpoint/2010/main" val="1191264372"/>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a:xfrm>
            <a:off x="7807" y="1556792"/>
            <a:ext cx="9144000" cy="4530725"/>
          </a:xfrm>
        </p:spPr>
        <p:txBody>
          <a:bodyPr/>
          <a:lstStyle/>
          <a:p>
            <a:r>
              <a:rPr lang="en-US" dirty="0"/>
              <a:t>Central </a:t>
            </a:r>
            <a:r>
              <a:rPr lang="en-US" dirty="0" smtClean="0"/>
              <a:t>Secretariat</a:t>
            </a:r>
            <a:r>
              <a:rPr lang="tr-TR" dirty="0" smtClean="0"/>
              <a:t> of ISO is </a:t>
            </a:r>
            <a:r>
              <a:rPr lang="tr-TR" dirty="0" err="1" smtClean="0"/>
              <a:t>based</a:t>
            </a:r>
            <a:r>
              <a:rPr lang="en-US" dirty="0" smtClean="0"/>
              <a:t> </a:t>
            </a:r>
            <a:r>
              <a:rPr lang="en-US" dirty="0"/>
              <a:t>in Geneva, Switzerland.</a:t>
            </a:r>
          </a:p>
          <a:p>
            <a:endParaRPr lang="tr-TR" dirty="0" smtClean="0"/>
          </a:p>
          <a:p>
            <a:r>
              <a:rPr lang="en-US" dirty="0" smtClean="0"/>
              <a:t>ISO </a:t>
            </a:r>
            <a:r>
              <a:rPr lang="en-US" dirty="0"/>
              <a:t>is the world’s largest developer of voluntary International Standards. </a:t>
            </a:r>
            <a:endParaRPr lang="tr-TR" dirty="0" smtClean="0"/>
          </a:p>
          <a:p>
            <a:endParaRPr lang="tr-TR" dirty="0" smtClean="0"/>
          </a:p>
          <a:p>
            <a:r>
              <a:rPr lang="en-US" dirty="0"/>
              <a:t>ISO has published more </a:t>
            </a:r>
            <a:r>
              <a:rPr lang="en-US" dirty="0" smtClean="0"/>
              <a:t>than</a:t>
            </a:r>
            <a:r>
              <a:rPr lang="tr-TR" dirty="0" smtClean="0"/>
              <a:t> </a:t>
            </a:r>
            <a:r>
              <a:rPr lang="en-US" dirty="0" smtClean="0"/>
              <a:t>19000 </a:t>
            </a:r>
            <a:r>
              <a:rPr lang="en-US" dirty="0"/>
              <a:t>International Standards </a:t>
            </a:r>
            <a:r>
              <a:rPr lang="en-US" dirty="0" smtClean="0"/>
              <a:t>and </a:t>
            </a:r>
            <a:r>
              <a:rPr lang="en-US" dirty="0"/>
              <a:t>related documents, covering almost every industry, from technology, to food safety, to agriculture and healthcare</a:t>
            </a:r>
            <a:r>
              <a:rPr lang="en-US" dirty="0" smtClean="0"/>
              <a:t>.</a:t>
            </a:r>
            <a:r>
              <a:rPr lang="tr-TR" dirty="0" smtClean="0">
                <a:solidFill>
                  <a:srgbClr val="FF0000"/>
                </a:solidFill>
              </a:rPr>
              <a:t> </a:t>
            </a:r>
            <a:endParaRPr lang="tr-TR" dirty="0"/>
          </a:p>
        </p:txBody>
      </p:sp>
      <p:sp>
        <p:nvSpPr>
          <p:cNvPr id="4" name="Veri Yer Tutucusu 3"/>
          <p:cNvSpPr>
            <a:spLocks noGrp="1"/>
          </p:cNvSpPr>
          <p:nvPr>
            <p:ph type="dt" sz="half" idx="10"/>
          </p:nvPr>
        </p:nvSpPr>
        <p:spPr/>
        <p:txBody>
          <a:bodyPr/>
          <a:lstStyle/>
          <a:p>
            <a:pPr>
              <a:defRPr/>
            </a:pPr>
            <a:endParaRPr lang="tr-TR" dirty="0" smtClean="0"/>
          </a:p>
          <a:p>
            <a:pPr>
              <a:defRPr/>
            </a:pPr>
            <a:r>
              <a:rPr lang="tr-TR" dirty="0" smtClean="0"/>
              <a:t>www.tse.org.tr</a:t>
            </a:r>
            <a:endParaRPr lang="tr-TR" dirty="0"/>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4</a:t>
            </a:fld>
            <a:endParaRPr lang="tr-TR" altLang="tr-TR"/>
          </a:p>
        </p:txBody>
      </p:sp>
    </p:spTree>
    <p:extLst>
      <p:ext uri="{BB962C8B-B14F-4D97-AF65-F5344CB8AC3E}">
        <p14:creationId xmlns:p14="http://schemas.microsoft.com/office/powerpoint/2010/main" val="2715185714"/>
      </p:ext>
    </p:ext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Başlık 1"/>
          <p:cNvSpPr>
            <a:spLocks noGrp="1"/>
          </p:cNvSpPr>
          <p:nvPr>
            <p:ph type="title"/>
          </p:nvPr>
        </p:nvSpPr>
        <p:spPr/>
        <p:txBody>
          <a:bodyPr/>
          <a:lstStyle/>
          <a:p>
            <a:r>
              <a:rPr lang="tr-TR" altLang="tr-TR" smtClean="0"/>
              <a:t>References</a:t>
            </a:r>
          </a:p>
        </p:txBody>
      </p:sp>
      <p:sp>
        <p:nvSpPr>
          <p:cNvPr id="3" name="İçerik Yer Tutucusu 2"/>
          <p:cNvSpPr>
            <a:spLocks noGrp="1"/>
          </p:cNvSpPr>
          <p:nvPr>
            <p:ph idx="1"/>
          </p:nvPr>
        </p:nvSpPr>
        <p:spPr>
          <a:xfrm>
            <a:off x="179512" y="1124744"/>
            <a:ext cx="9144000" cy="4530725"/>
          </a:xfrm>
        </p:spPr>
        <p:txBody>
          <a:bodyPr/>
          <a:lstStyle/>
          <a:p>
            <a:pPr>
              <a:defRPr/>
            </a:pPr>
            <a:r>
              <a:rPr lang="tr-TR" sz="2000" dirty="0">
                <a:hlinkClick r:id="rId2"/>
              </a:rPr>
              <a:t>http://www.iso.org/iso/home/about/the_iso_story.htm</a:t>
            </a:r>
          </a:p>
          <a:p>
            <a:pPr>
              <a:defRPr/>
            </a:pPr>
            <a:r>
              <a:rPr lang="tr-TR" sz="2000" dirty="0" smtClean="0">
                <a:hlinkClick r:id="rId2"/>
              </a:rPr>
              <a:t>http</a:t>
            </a:r>
            <a:r>
              <a:rPr lang="tr-TR" sz="2000" dirty="0">
                <a:hlinkClick r:id="rId2"/>
              </a:rPr>
              <a:t>://</a:t>
            </a:r>
            <a:r>
              <a:rPr lang="tr-TR" sz="2000" dirty="0" smtClean="0">
                <a:hlinkClick r:id="rId2"/>
              </a:rPr>
              <a:t>www.iso.org/iso/home/about/about_governance.htm</a:t>
            </a:r>
            <a:endParaRPr lang="tr-TR" sz="2000" dirty="0" smtClean="0"/>
          </a:p>
          <a:p>
            <a:pPr>
              <a:defRPr/>
            </a:pPr>
            <a:r>
              <a:rPr lang="tr-TR" sz="2000" dirty="0" smtClean="0"/>
              <a:t>ISO, 2005, «My </a:t>
            </a:r>
            <a:r>
              <a:rPr lang="tr-TR" sz="2000" dirty="0"/>
              <a:t>ISO </a:t>
            </a:r>
            <a:r>
              <a:rPr lang="tr-TR" sz="2000" dirty="0" err="1" smtClean="0"/>
              <a:t>job</a:t>
            </a:r>
            <a:r>
              <a:rPr lang="tr-TR" sz="2000" dirty="0" smtClean="0"/>
              <a:t>», </a:t>
            </a:r>
            <a:r>
              <a:rPr lang="tr-TR" sz="2000" dirty="0" err="1" smtClean="0"/>
              <a:t>Geneve</a:t>
            </a:r>
            <a:r>
              <a:rPr lang="tr-TR" sz="2000" dirty="0" smtClean="0"/>
              <a:t>, </a:t>
            </a:r>
            <a:r>
              <a:rPr lang="tr-TR" sz="2000" dirty="0" smtClean="0">
                <a:hlinkClick r:id="rId3"/>
              </a:rPr>
              <a:t>http</a:t>
            </a:r>
            <a:r>
              <a:rPr lang="tr-TR" sz="2000" dirty="0">
                <a:hlinkClick r:id="rId3"/>
              </a:rPr>
              <a:t>://</a:t>
            </a:r>
            <a:r>
              <a:rPr lang="tr-TR" sz="2000" dirty="0" smtClean="0">
                <a:hlinkClick r:id="rId3"/>
              </a:rPr>
              <a:t>www.iso.org/iso/my_iso_job.pdf</a:t>
            </a:r>
            <a:endParaRPr lang="tr-TR" sz="2000" dirty="0" smtClean="0"/>
          </a:p>
          <a:p>
            <a:pPr>
              <a:defRPr/>
            </a:pPr>
            <a:r>
              <a:rPr lang="tr-TR" sz="2000" dirty="0">
                <a:hlinkClick r:id="rId4"/>
              </a:rPr>
              <a:t>http://</a:t>
            </a:r>
            <a:r>
              <a:rPr lang="tr-TR" sz="2000" dirty="0" smtClean="0">
                <a:hlinkClick r:id="rId4"/>
              </a:rPr>
              <a:t>www.iso.org/iso/home/about/iso_members.htm</a:t>
            </a:r>
            <a:endParaRPr lang="tr-TR" sz="2000" dirty="0" smtClean="0"/>
          </a:p>
          <a:p>
            <a:pPr>
              <a:defRPr/>
            </a:pPr>
            <a:r>
              <a:rPr lang="en-US" sz="2000" dirty="0" smtClean="0"/>
              <a:t>ISO_IEC </a:t>
            </a:r>
            <a:r>
              <a:rPr lang="en-US" sz="2000" dirty="0"/>
              <a:t>Directives Part 1 and Consolidated ISO Supplement - 2015 (6th edition</a:t>
            </a:r>
            <a:r>
              <a:rPr lang="en-US" sz="2000" dirty="0" smtClean="0"/>
              <a:t>)</a:t>
            </a:r>
            <a:endParaRPr lang="tr-TR" sz="2000" dirty="0" smtClean="0"/>
          </a:p>
          <a:p>
            <a:pPr>
              <a:defRPr/>
            </a:pPr>
            <a:r>
              <a:rPr lang="en-US" sz="2000" dirty="0"/>
              <a:t>ISO_IEC Directives, Part 2, Rules for the structure and drafting of International Standards (2011, 6th </a:t>
            </a:r>
            <a:r>
              <a:rPr lang="en-US" sz="2000" dirty="0" smtClean="0"/>
              <a:t>edition</a:t>
            </a:r>
            <a:r>
              <a:rPr lang="tr-TR" sz="2000" dirty="0" smtClean="0"/>
              <a:t>)</a:t>
            </a:r>
          </a:p>
          <a:p>
            <a:pPr>
              <a:defRPr/>
            </a:pPr>
            <a:r>
              <a:rPr lang="tr-TR" sz="2000" dirty="0">
                <a:hlinkClick r:id="rId5"/>
              </a:rPr>
              <a:t>http://</a:t>
            </a:r>
            <a:r>
              <a:rPr lang="tr-TR" sz="2000" dirty="0" smtClean="0">
                <a:hlinkClick r:id="rId5"/>
              </a:rPr>
              <a:t>www.iso.org/iso/home/standards_development.htm</a:t>
            </a:r>
            <a:endParaRPr lang="tr-TR" sz="2000" dirty="0" smtClean="0"/>
          </a:p>
          <a:p>
            <a:pPr>
              <a:defRPr/>
            </a:pPr>
            <a:r>
              <a:rPr lang="en-US" sz="2000" dirty="0"/>
              <a:t>WWW.IZLEVIDEO.NET-SOCK Puppets Explain- How ISO Develops Standards</a:t>
            </a:r>
            <a:r>
              <a:rPr lang="en-US" sz="2000" dirty="0" smtClean="0"/>
              <a:t>!</a:t>
            </a:r>
            <a:endParaRPr lang="tr-TR" sz="2000" dirty="0" smtClean="0"/>
          </a:p>
          <a:p>
            <a:pPr>
              <a:defRPr/>
            </a:pPr>
            <a:r>
              <a:rPr lang="tr-TR" sz="2000" dirty="0">
                <a:hlinkClick r:id="rId6"/>
              </a:rPr>
              <a:t>http://www.iec.ch/dyn/www/f?p=103:6:0::::</a:t>
            </a:r>
            <a:r>
              <a:rPr lang="tr-TR" sz="2000" dirty="0" smtClean="0">
                <a:hlinkClick r:id="rId6"/>
              </a:rPr>
              <a:t>FSP_LANG_ID:25</a:t>
            </a:r>
            <a:r>
              <a:rPr lang="tr-TR" sz="2000" dirty="0" smtClean="0"/>
              <a:t> </a:t>
            </a:r>
          </a:p>
          <a:p>
            <a:pPr>
              <a:defRPr/>
            </a:pPr>
            <a:endParaRPr lang="tr-TR" sz="2400" dirty="0" smtClean="0"/>
          </a:p>
          <a:p>
            <a:pPr>
              <a:defRPr/>
            </a:pPr>
            <a:endParaRPr lang="tr-TR" sz="2400" dirty="0" smtClean="0"/>
          </a:p>
          <a:p>
            <a:pPr>
              <a:defRPr/>
            </a:pPr>
            <a:endParaRPr lang="tr-TR" sz="2400" dirty="0"/>
          </a:p>
          <a:p>
            <a:pPr>
              <a:defRPr/>
            </a:pPr>
            <a:endParaRPr lang="tr-TR" sz="2400" dirty="0" smtClean="0"/>
          </a:p>
          <a:p>
            <a:pPr marL="0" indent="0">
              <a:buNone/>
              <a:defRPr/>
            </a:pPr>
            <a:endParaRPr lang="tr-TR" sz="2400" dirty="0" smtClean="0"/>
          </a:p>
          <a:p>
            <a:pPr>
              <a:defRPr/>
            </a:pPr>
            <a:endParaRPr lang="tr-TR" sz="2400" dirty="0" smtClean="0"/>
          </a:p>
          <a:p>
            <a:pPr marL="0" indent="0">
              <a:buFont typeface="Wingdings" pitchFamily="2" charset="2"/>
              <a:buNone/>
              <a:defRPr/>
            </a:pPr>
            <a:endParaRPr lang="tr-TR" dirty="0"/>
          </a:p>
        </p:txBody>
      </p:sp>
      <p:sp>
        <p:nvSpPr>
          <p:cNvPr id="4" name="Veri Yer Tutucusu 3"/>
          <p:cNvSpPr>
            <a:spLocks noGrp="1"/>
          </p:cNvSpPr>
          <p:nvPr>
            <p:ph type="dt" sz="quarter" idx="10"/>
          </p:nvPr>
        </p:nvSpPr>
        <p:spPr/>
        <p:txBody>
          <a:bodyPr/>
          <a:lstStyle/>
          <a:p>
            <a:pPr>
              <a:defRPr/>
            </a:pPr>
            <a:endParaRPr lang="tr-TR" dirty="0" smtClean="0"/>
          </a:p>
          <a:p>
            <a:pPr>
              <a:defRPr/>
            </a:pPr>
            <a:r>
              <a:rPr lang="tr-TR" dirty="0" smtClean="0"/>
              <a:t>www.tse.org.tr</a:t>
            </a:r>
            <a:endParaRPr lang="tr-TR" dirty="0"/>
          </a:p>
        </p:txBody>
      </p:sp>
      <p:sp>
        <p:nvSpPr>
          <p:cNvPr id="79877"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7"/>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E3E51F6B-D5BE-4F3C-AF75-7C40B1CE28B3}" type="slidenum">
              <a:rPr lang="tr-TR" altLang="tr-TR" sz="1000" smtClean="0">
                <a:solidFill>
                  <a:srgbClr val="FF0000"/>
                </a:solidFill>
                <a:latin typeface="Verdana" pitchFamily="34" charset="0"/>
              </a:rPr>
              <a:pPr>
                <a:spcBef>
                  <a:spcPct val="0"/>
                </a:spcBef>
                <a:buClrTx/>
                <a:buSzTx/>
                <a:buFontTx/>
                <a:buNone/>
              </a:pPr>
              <a:t>40</a:t>
            </a:fld>
            <a:endParaRPr lang="tr-TR" altLang="tr-TR" sz="1000" smtClean="0">
              <a:solidFill>
                <a:srgbClr val="FF0000"/>
              </a:solidFill>
              <a:latin typeface="Verdana" pitchFamily="34" charset="0"/>
            </a:endParaRPr>
          </a:p>
        </p:txBody>
      </p:sp>
    </p:spTree>
    <p:extLst>
      <p:ext uri="{BB962C8B-B14F-4D97-AF65-F5344CB8AC3E}">
        <p14:creationId xmlns:p14="http://schemas.microsoft.com/office/powerpoint/2010/main" val="3289083647"/>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defRPr/>
            </a:pPr>
            <a:r>
              <a:rPr lang="tr-TR" sz="2800" dirty="0"/>
              <a:t>International </a:t>
            </a:r>
            <a:r>
              <a:rPr lang="tr-TR" sz="2800" dirty="0" err="1"/>
              <a:t>Organization</a:t>
            </a:r>
            <a:r>
              <a:rPr lang="tr-TR" sz="2800" dirty="0"/>
              <a:t> </a:t>
            </a:r>
            <a:r>
              <a:rPr lang="tr-TR" sz="2800" dirty="0" err="1"/>
              <a:t>for</a:t>
            </a:r>
            <a:r>
              <a:rPr lang="tr-TR" sz="2800" dirty="0"/>
              <a:t> </a:t>
            </a:r>
            <a:r>
              <a:rPr lang="tr-TR" sz="2800" dirty="0" err="1"/>
              <a:t>Standardization</a:t>
            </a:r>
            <a:r>
              <a:rPr lang="tr-TR" sz="2800" dirty="0"/>
              <a:t> (ISO</a:t>
            </a:r>
            <a:r>
              <a:rPr lang="tr-TR" sz="2800" dirty="0" smtClean="0"/>
              <a:t>) </a:t>
            </a:r>
            <a:r>
              <a:rPr lang="tr-TR" sz="2800" dirty="0" err="1" smtClean="0"/>
              <a:t>governance</a:t>
            </a:r>
            <a:r>
              <a:rPr lang="tr-TR" sz="2800" dirty="0"/>
              <a:t/>
            </a:r>
            <a:br>
              <a:rPr lang="tr-TR" sz="2800" dirty="0"/>
            </a:br>
            <a:endParaRPr lang="tr-TR" sz="2800" dirty="0"/>
          </a:p>
        </p:txBody>
      </p:sp>
      <p:sp>
        <p:nvSpPr>
          <p:cNvPr id="26627" name="Metin Yer Tutucusu 2"/>
          <p:cNvSpPr>
            <a:spLocks noGrp="1"/>
          </p:cNvSpPr>
          <p:nvPr>
            <p:ph type="body" idx="1"/>
          </p:nvPr>
        </p:nvSpPr>
        <p:spPr/>
        <p:txBody>
          <a:bodyPr/>
          <a:lstStyle/>
          <a:p>
            <a:endParaRPr lang="tr-TR" altLang="tr-TR" dirty="0" smtClean="0"/>
          </a:p>
        </p:txBody>
      </p:sp>
      <p:sp>
        <p:nvSpPr>
          <p:cNvPr id="4" name="Veri Yer Tutucusu 3"/>
          <p:cNvSpPr>
            <a:spLocks noGrp="1"/>
          </p:cNvSpPr>
          <p:nvPr>
            <p:ph type="dt" sz="quarter" idx="10"/>
          </p:nvPr>
        </p:nvSpPr>
        <p:spPr/>
        <p:txBody>
          <a:bodyPr/>
          <a:lstStyle/>
          <a:p>
            <a:pPr>
              <a:defRPr/>
            </a:pPr>
            <a:endParaRPr lang="tr-TR" dirty="0" smtClean="0"/>
          </a:p>
          <a:p>
            <a:pPr>
              <a:defRPr/>
            </a:pPr>
            <a:r>
              <a:rPr lang="tr-TR" dirty="0" smtClean="0"/>
              <a:t>www.tse.org.tr</a:t>
            </a:r>
            <a:endParaRPr lang="tr-TR" dirty="0"/>
          </a:p>
        </p:txBody>
      </p:sp>
      <p:sp>
        <p:nvSpPr>
          <p:cNvPr id="26629"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5BCBCE07-5C71-4BC8-AB39-9DE349626A15}" type="slidenum">
              <a:rPr lang="tr-TR" altLang="tr-TR" sz="1000" smtClean="0">
                <a:solidFill>
                  <a:srgbClr val="FF0000"/>
                </a:solidFill>
                <a:latin typeface="Verdana" pitchFamily="34" charset="0"/>
              </a:rPr>
              <a:pPr>
                <a:spcBef>
                  <a:spcPct val="0"/>
                </a:spcBef>
                <a:buClrTx/>
                <a:buSzTx/>
                <a:buFontTx/>
                <a:buNone/>
              </a:pPr>
              <a:t>5</a:t>
            </a:fld>
            <a:endParaRPr lang="tr-TR" altLang="tr-TR" sz="1000" smtClean="0">
              <a:solidFill>
                <a:srgbClr val="FF0000"/>
              </a:solidFill>
              <a:latin typeface="Verdana" pitchFamily="34" charset="0"/>
            </a:endParaRPr>
          </a:p>
        </p:txBody>
      </p:sp>
    </p:spTree>
    <p:extLst>
      <p:ext uri="{BB962C8B-B14F-4D97-AF65-F5344CB8AC3E}">
        <p14:creationId xmlns:p14="http://schemas.microsoft.com/office/powerpoint/2010/main" val="1134113765"/>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6</a:t>
            </a:fld>
            <a:endParaRPr lang="tr-TR" altLang="tr-TR"/>
          </a:p>
        </p:txBody>
      </p:sp>
      <p:pic>
        <p:nvPicPr>
          <p:cNvPr id="3074" name="Picture 2" descr="C:\Users\hbektas\Desktop\Documents\b.SHMB\Yıldırım Beyazıt Ü. Standardiz\2012_iso-structure_schema-2014.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03648" y="1484784"/>
            <a:ext cx="6040966" cy="4530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316606"/>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b="1" dirty="0"/>
              <a:t>The General Assembly </a:t>
            </a:r>
            <a:endParaRPr lang="tr-TR" dirty="0"/>
          </a:p>
        </p:txBody>
      </p:sp>
      <p:sp>
        <p:nvSpPr>
          <p:cNvPr id="3" name="İçerik Yer Tutucusu 2"/>
          <p:cNvSpPr>
            <a:spLocks noGrp="1"/>
          </p:cNvSpPr>
          <p:nvPr>
            <p:ph idx="1"/>
          </p:nvPr>
        </p:nvSpPr>
        <p:spPr>
          <a:xfrm>
            <a:off x="179512" y="1268760"/>
            <a:ext cx="8496944" cy="4530725"/>
          </a:xfrm>
        </p:spPr>
        <p:txBody>
          <a:bodyPr/>
          <a:lstStyle/>
          <a:p>
            <a:pPr marL="0" indent="0">
              <a:buNone/>
            </a:pPr>
            <a:r>
              <a:rPr lang="en-US" dirty="0" smtClean="0"/>
              <a:t>The </a:t>
            </a:r>
            <a:r>
              <a:rPr lang="en-US" dirty="0"/>
              <a:t>General Assembly is the ultimate authority for the </a:t>
            </a:r>
            <a:r>
              <a:rPr lang="en-US" dirty="0" smtClean="0"/>
              <a:t>organization</a:t>
            </a:r>
            <a:r>
              <a:rPr lang="tr-TR" dirty="0" smtClean="0"/>
              <a:t> in </a:t>
            </a:r>
            <a:r>
              <a:rPr lang="tr-TR" dirty="0" err="1" smtClean="0"/>
              <a:t>which</a:t>
            </a:r>
            <a:r>
              <a:rPr lang="tr-TR" dirty="0" smtClean="0"/>
              <a:t> </a:t>
            </a:r>
            <a:r>
              <a:rPr lang="tr-TR" dirty="0" err="1" smtClean="0"/>
              <a:t>decisions</a:t>
            </a:r>
            <a:r>
              <a:rPr lang="tr-TR" dirty="0" smtClean="0"/>
              <a:t> </a:t>
            </a:r>
            <a:r>
              <a:rPr lang="tr-TR" dirty="0" err="1" smtClean="0"/>
              <a:t>are</a:t>
            </a:r>
            <a:r>
              <a:rPr lang="tr-TR" dirty="0" smtClean="0"/>
              <a:t> </a:t>
            </a:r>
            <a:r>
              <a:rPr lang="tr-TR" dirty="0" err="1" smtClean="0"/>
              <a:t>taken</a:t>
            </a:r>
            <a:r>
              <a:rPr lang="tr-TR" dirty="0" smtClean="0"/>
              <a:t>.</a:t>
            </a:r>
          </a:p>
          <a:p>
            <a:pPr marL="0" indent="0">
              <a:buNone/>
            </a:pPr>
            <a:r>
              <a:rPr lang="en-US" dirty="0" smtClean="0"/>
              <a:t>The </a:t>
            </a:r>
            <a:r>
              <a:rPr lang="en-US" dirty="0"/>
              <a:t>General Assembly is similar to </a:t>
            </a:r>
            <a:r>
              <a:rPr lang="en-US" dirty="0" smtClean="0"/>
              <a:t>a</a:t>
            </a:r>
            <a:r>
              <a:rPr lang="tr-TR" dirty="0" smtClean="0"/>
              <a:t> </a:t>
            </a:r>
            <a:r>
              <a:rPr lang="tr-TR" dirty="0" err="1" smtClean="0"/>
              <a:t>company’s</a:t>
            </a:r>
            <a:r>
              <a:rPr lang="tr-TR" dirty="0" smtClean="0"/>
              <a:t> </a:t>
            </a:r>
            <a:r>
              <a:rPr lang="tr-TR" dirty="0" err="1"/>
              <a:t>shareholder</a:t>
            </a:r>
            <a:r>
              <a:rPr lang="tr-TR" dirty="0"/>
              <a:t> </a:t>
            </a:r>
            <a:r>
              <a:rPr lang="tr-TR" dirty="0" err="1"/>
              <a:t>meetings</a:t>
            </a:r>
            <a:r>
              <a:rPr lang="tr-TR" dirty="0"/>
              <a:t> </a:t>
            </a:r>
            <a:r>
              <a:rPr lang="tr-TR" dirty="0" smtClean="0"/>
              <a:t>and </a:t>
            </a:r>
            <a:r>
              <a:rPr lang="en-US" dirty="0" smtClean="0"/>
              <a:t>is </a:t>
            </a:r>
            <a:r>
              <a:rPr lang="en-US" dirty="0"/>
              <a:t>attended by ISO’s </a:t>
            </a:r>
            <a:r>
              <a:rPr lang="en-US" b="1" dirty="0"/>
              <a:t>Principal </a:t>
            </a:r>
            <a:r>
              <a:rPr lang="en-US" b="1" dirty="0" smtClean="0"/>
              <a:t>Officers</a:t>
            </a:r>
            <a:r>
              <a:rPr lang="tr-TR" b="1" dirty="0" smtClean="0"/>
              <a:t> </a:t>
            </a:r>
            <a:r>
              <a:rPr lang="en-US" dirty="0" smtClean="0"/>
              <a:t>and </a:t>
            </a:r>
            <a:r>
              <a:rPr lang="en-US" b="1" dirty="0"/>
              <a:t>delegates</a:t>
            </a:r>
            <a:r>
              <a:rPr lang="en-US" dirty="0"/>
              <a:t> nominated by the </a:t>
            </a:r>
            <a:r>
              <a:rPr lang="en-US" dirty="0" smtClean="0"/>
              <a:t>member</a:t>
            </a:r>
            <a:r>
              <a:rPr lang="tr-TR" dirty="0" smtClean="0"/>
              <a:t> </a:t>
            </a:r>
            <a:r>
              <a:rPr lang="tr-TR" dirty="0" err="1" smtClean="0"/>
              <a:t>bodies</a:t>
            </a:r>
            <a:r>
              <a:rPr lang="tr-TR" dirty="0"/>
              <a:t>. </a:t>
            </a:r>
            <a:endParaRPr lang="tr-TR" dirty="0" smtClean="0"/>
          </a:p>
          <a:p>
            <a:pPr marL="0" indent="0">
              <a:buNone/>
            </a:pPr>
            <a:endParaRPr lang="tr-TR" dirty="0" smtClean="0"/>
          </a:p>
          <a:p>
            <a:pPr marL="0" indent="0">
              <a:buNone/>
            </a:pPr>
            <a:r>
              <a:rPr lang="tr-TR" b="1" dirty="0" err="1" smtClean="0"/>
              <a:t>Correspondent</a:t>
            </a:r>
            <a:r>
              <a:rPr lang="tr-TR" b="1" dirty="0" smtClean="0"/>
              <a:t> </a:t>
            </a:r>
            <a:r>
              <a:rPr lang="tr-TR" b="1" dirty="0" err="1" smtClean="0"/>
              <a:t>members</a:t>
            </a:r>
            <a:r>
              <a:rPr lang="tr-TR" b="1" dirty="0" smtClean="0"/>
              <a:t> </a:t>
            </a:r>
            <a:r>
              <a:rPr lang="en-US" dirty="0" smtClean="0"/>
              <a:t>and </a:t>
            </a:r>
            <a:r>
              <a:rPr lang="en-US" b="1" dirty="0"/>
              <a:t>subscriber members </a:t>
            </a:r>
            <a:r>
              <a:rPr lang="en-US" dirty="0"/>
              <a:t>may </a:t>
            </a:r>
            <a:r>
              <a:rPr lang="en-US" dirty="0" smtClean="0"/>
              <a:t>attend</a:t>
            </a:r>
            <a:r>
              <a:rPr lang="tr-TR" dirty="0" smtClean="0"/>
              <a:t> </a:t>
            </a:r>
            <a:r>
              <a:rPr lang="en-US" dirty="0" smtClean="0"/>
              <a:t>as </a:t>
            </a:r>
            <a:r>
              <a:rPr lang="en-US" dirty="0"/>
              <a:t>observers. The General </a:t>
            </a:r>
            <a:r>
              <a:rPr lang="en-US" dirty="0" smtClean="0"/>
              <a:t>Assembly</a:t>
            </a:r>
            <a:r>
              <a:rPr lang="tr-TR" dirty="0" smtClean="0"/>
              <a:t> </a:t>
            </a:r>
            <a:r>
              <a:rPr lang="en-US" dirty="0" smtClean="0"/>
              <a:t>meets </a:t>
            </a:r>
            <a:r>
              <a:rPr lang="en-US" dirty="0"/>
              <a:t>every September and is </a:t>
            </a:r>
            <a:r>
              <a:rPr lang="en-US" dirty="0" smtClean="0"/>
              <a:t>usually</a:t>
            </a:r>
            <a:r>
              <a:rPr lang="tr-TR" dirty="0" smtClean="0"/>
              <a:t> </a:t>
            </a:r>
            <a:r>
              <a:rPr lang="en-US" dirty="0" smtClean="0"/>
              <a:t>hosted </a:t>
            </a:r>
            <a:r>
              <a:rPr lang="en-US" dirty="0"/>
              <a:t>by an ISO member body.</a:t>
            </a:r>
          </a:p>
          <a:p>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7</a:t>
            </a:fld>
            <a:endParaRPr lang="tr-TR" altLang="tr-TR"/>
          </a:p>
        </p:txBody>
      </p:sp>
    </p:spTree>
    <p:extLst>
      <p:ext uri="{BB962C8B-B14F-4D97-AF65-F5344CB8AC3E}">
        <p14:creationId xmlns:p14="http://schemas.microsoft.com/office/powerpoint/2010/main" val="3214330464"/>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smtClean="0"/>
              <a:t>Membership</a:t>
            </a:r>
            <a:endParaRPr lang="tr-TR" dirty="0"/>
          </a:p>
        </p:txBody>
      </p:sp>
      <p:sp>
        <p:nvSpPr>
          <p:cNvPr id="3" name="İçerik Yer Tutucusu 2"/>
          <p:cNvSpPr>
            <a:spLocks noGrp="1"/>
          </p:cNvSpPr>
          <p:nvPr>
            <p:ph idx="1"/>
          </p:nvPr>
        </p:nvSpPr>
        <p:spPr>
          <a:xfrm>
            <a:off x="0" y="1412776"/>
            <a:ext cx="9144000" cy="4386709"/>
          </a:xfrm>
        </p:spPr>
        <p:txBody>
          <a:bodyPr/>
          <a:lstStyle/>
          <a:p>
            <a:r>
              <a:rPr lang="tr-TR" dirty="0" smtClean="0"/>
              <a:t>ISO is </a:t>
            </a:r>
            <a:r>
              <a:rPr lang="en-US" dirty="0" smtClean="0"/>
              <a:t>a </a:t>
            </a:r>
            <a:r>
              <a:rPr lang="en-US" dirty="0"/>
              <a:t>network of national standards bodies. </a:t>
            </a:r>
            <a:r>
              <a:rPr lang="tr-TR" dirty="0" err="1" smtClean="0"/>
              <a:t>ISO’s</a:t>
            </a:r>
            <a:r>
              <a:rPr lang="en-US" dirty="0" smtClean="0"/>
              <a:t> </a:t>
            </a:r>
            <a:r>
              <a:rPr lang="en-US" dirty="0"/>
              <a:t>members are the foremost standards organizations in their countries and there is only one member per country. Each member represents ISO in its country</a:t>
            </a:r>
            <a:r>
              <a:rPr lang="en-US" dirty="0" smtClean="0"/>
              <a:t>.</a:t>
            </a:r>
            <a:endParaRPr lang="tr-TR" dirty="0" smtClean="0"/>
          </a:p>
          <a:p>
            <a:pPr marL="0" indent="0">
              <a:buNone/>
            </a:pPr>
            <a:r>
              <a:rPr lang="en-US" dirty="0" smtClean="0"/>
              <a:t> </a:t>
            </a:r>
            <a:endParaRPr lang="tr-TR" dirty="0" smtClean="0"/>
          </a:p>
          <a:p>
            <a:r>
              <a:rPr lang="tr-TR" dirty="0">
                <a:hlinkClick r:id="rId2"/>
              </a:rPr>
              <a:t>http://</a:t>
            </a:r>
            <a:r>
              <a:rPr lang="tr-TR" dirty="0" smtClean="0">
                <a:hlinkClick r:id="rId2"/>
              </a:rPr>
              <a:t>www.iso.org/iso/home/about/iso_members.htm</a:t>
            </a:r>
            <a:endParaRPr lang="tr-TR" dirty="0" smtClean="0"/>
          </a:p>
          <a:p>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8</a:t>
            </a:fld>
            <a:endParaRPr lang="tr-TR" altLang="tr-TR"/>
          </a:p>
        </p:txBody>
      </p:sp>
    </p:spTree>
    <p:extLst>
      <p:ext uri="{BB962C8B-B14F-4D97-AF65-F5344CB8AC3E}">
        <p14:creationId xmlns:p14="http://schemas.microsoft.com/office/powerpoint/2010/main" val="3909073449"/>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a:t>Membership</a:t>
            </a:r>
            <a:endParaRPr lang="tr-TR" dirty="0"/>
          </a:p>
        </p:txBody>
      </p:sp>
      <p:sp>
        <p:nvSpPr>
          <p:cNvPr id="3" name="İçerik Yer Tutucusu 2"/>
          <p:cNvSpPr>
            <a:spLocks noGrp="1"/>
          </p:cNvSpPr>
          <p:nvPr>
            <p:ph idx="1"/>
          </p:nvPr>
        </p:nvSpPr>
        <p:spPr>
          <a:xfrm>
            <a:off x="0" y="1340769"/>
            <a:ext cx="9144000" cy="4825082"/>
          </a:xfrm>
        </p:spPr>
        <p:txBody>
          <a:bodyPr/>
          <a:lstStyle/>
          <a:p>
            <a:pPr marL="0" indent="0">
              <a:buNone/>
            </a:pPr>
            <a:r>
              <a:rPr lang="en-US" sz="2200" dirty="0"/>
              <a:t>There are three member categories. Each enjoys a different level of access and influence over the ISO system. </a:t>
            </a:r>
          </a:p>
          <a:p>
            <a:r>
              <a:rPr lang="en-US" sz="2200" b="1" dirty="0"/>
              <a:t>Full members</a:t>
            </a:r>
            <a:r>
              <a:rPr lang="en-US" sz="2200" dirty="0"/>
              <a:t> (or member bodies) </a:t>
            </a:r>
            <a:r>
              <a:rPr lang="en-US" sz="2200" b="1" dirty="0">
                <a:solidFill>
                  <a:srgbClr val="FF0000"/>
                </a:solidFill>
              </a:rPr>
              <a:t>influence</a:t>
            </a:r>
            <a:r>
              <a:rPr lang="en-US" sz="2200" dirty="0">
                <a:solidFill>
                  <a:srgbClr val="FF0000"/>
                </a:solidFill>
              </a:rPr>
              <a:t> </a:t>
            </a:r>
            <a:r>
              <a:rPr lang="en-US" sz="2200" dirty="0"/>
              <a:t>ISO standards development and strategy by participating and voting in ISO technical and policy meetings. Full members sell and adopt ISO International Standards nationally.</a:t>
            </a:r>
          </a:p>
          <a:p>
            <a:r>
              <a:rPr lang="en-US" sz="2200" b="1" dirty="0"/>
              <a:t>Correspondent members </a:t>
            </a:r>
            <a:r>
              <a:rPr lang="en-US" sz="2200" b="1" dirty="0">
                <a:solidFill>
                  <a:srgbClr val="FF0000"/>
                </a:solidFill>
              </a:rPr>
              <a:t>observe</a:t>
            </a:r>
            <a:r>
              <a:rPr lang="en-US" sz="2200" dirty="0">
                <a:solidFill>
                  <a:srgbClr val="FF0000"/>
                </a:solidFill>
              </a:rPr>
              <a:t> </a:t>
            </a:r>
            <a:r>
              <a:rPr lang="en-US" sz="2200" dirty="0"/>
              <a:t>the development of ISO standards and strategy by attending ISO technical and policy meetings as observers. Correspondent members can sell and adopt ISO International Standards nationally.</a:t>
            </a:r>
          </a:p>
          <a:p>
            <a:r>
              <a:rPr lang="en-US" sz="2200" b="1" dirty="0"/>
              <a:t>Subscriber members </a:t>
            </a:r>
            <a:r>
              <a:rPr lang="en-US" sz="2200" b="1" dirty="0">
                <a:solidFill>
                  <a:srgbClr val="FF0000"/>
                </a:solidFill>
              </a:rPr>
              <a:t>keep up to date</a:t>
            </a:r>
            <a:r>
              <a:rPr lang="en-US" sz="2200" dirty="0">
                <a:solidFill>
                  <a:srgbClr val="FF0000"/>
                </a:solidFill>
              </a:rPr>
              <a:t> </a:t>
            </a:r>
            <a:r>
              <a:rPr lang="en-US" sz="2200" dirty="0"/>
              <a:t>on ISO’s work but cannot participate in it. They do not sell or adopt ISO International Standards nationally.</a:t>
            </a:r>
          </a:p>
          <a:p>
            <a:endParaRPr lang="tr-TR" sz="2200"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9</a:t>
            </a:fld>
            <a:endParaRPr lang="tr-TR" altLang="tr-TR"/>
          </a:p>
        </p:txBody>
      </p:sp>
    </p:spTree>
    <p:extLst>
      <p:ext uri="{BB962C8B-B14F-4D97-AF65-F5344CB8AC3E}">
        <p14:creationId xmlns:p14="http://schemas.microsoft.com/office/powerpoint/2010/main" val="3280097788"/>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Level">
  <a:themeElements>
    <a:clrScheme name="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fontScheme name="Level">
      <a:majorFont>
        <a:latin typeface="Verdana"/>
        <a:ea typeface=""/>
        <a:cs typeface=""/>
      </a:majorFont>
      <a:minorFont>
        <a:latin typeface="Arial"/>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tr-TR" sz="2800" b="1" i="0" u="sng"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tr-TR" sz="2800" b="1" i="0" u="sng" strike="noStrike" cap="none" normalizeH="0" baseline="0" smtClean="0">
            <a:ln>
              <a:noFill/>
            </a:ln>
            <a:solidFill>
              <a:schemeClr val="tx1"/>
            </a:solidFill>
            <a:effectLst/>
            <a:latin typeface="Arial" charset="0"/>
          </a:defRPr>
        </a:defPPr>
      </a:lstStyle>
    </a:lnDef>
  </a:objectDefaults>
  <a:extraClrSchemeLst>
    <a:extraClrScheme>
      <a:clrScheme name="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is Teması">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is Teması">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Level</Template>
  <TotalTime>12173</TotalTime>
  <Words>2083</Words>
  <Application>Microsoft Office PowerPoint</Application>
  <PresentationFormat>Ekran Gösterisi (4:3)</PresentationFormat>
  <Paragraphs>337</Paragraphs>
  <Slides>40</Slides>
  <Notes>0</Notes>
  <HiddenSlides>0</HiddenSlides>
  <MMClips>0</MMClips>
  <ScaleCrop>false</ScaleCrop>
  <HeadingPairs>
    <vt:vector size="4" baseType="variant">
      <vt:variant>
        <vt:lpstr>Tema</vt:lpstr>
      </vt:variant>
      <vt:variant>
        <vt:i4>1</vt:i4>
      </vt:variant>
      <vt:variant>
        <vt:lpstr>Slayt Başlıkları</vt:lpstr>
      </vt:variant>
      <vt:variant>
        <vt:i4>40</vt:i4>
      </vt:variant>
    </vt:vector>
  </HeadingPairs>
  <TitlesOfParts>
    <vt:vector size="41" baseType="lpstr">
      <vt:lpstr>Level</vt:lpstr>
      <vt:lpstr>PowerPoint Sunusu</vt:lpstr>
      <vt:lpstr>International Organization for Standardization (ISO) process</vt:lpstr>
      <vt:lpstr>ISO (International Organization for Standardization)  History</vt:lpstr>
      <vt:lpstr>PowerPoint Sunusu</vt:lpstr>
      <vt:lpstr>International Organization for Standardization (ISO) governance </vt:lpstr>
      <vt:lpstr>PowerPoint Sunusu</vt:lpstr>
      <vt:lpstr>The General Assembly </vt:lpstr>
      <vt:lpstr>Membership</vt:lpstr>
      <vt:lpstr>Membership</vt:lpstr>
      <vt:lpstr>The ISO Council</vt:lpstr>
      <vt:lpstr>The Technical Management Board (TMB) </vt:lpstr>
      <vt:lpstr>PowerPoint Sunusu</vt:lpstr>
      <vt:lpstr>ISO committees – Structure</vt:lpstr>
      <vt:lpstr>ISO committees – Structure</vt:lpstr>
      <vt:lpstr>Working groups</vt:lpstr>
      <vt:lpstr>Example of a Technical committee </vt:lpstr>
      <vt:lpstr>Example of a Technical committee </vt:lpstr>
      <vt:lpstr>Subcommittees and Working Group</vt:lpstr>
      <vt:lpstr>Example of a Technical committee </vt:lpstr>
      <vt:lpstr>IEC/TC 17 Structure</vt:lpstr>
      <vt:lpstr>TSE’s membership in ISO</vt:lpstr>
      <vt:lpstr>TSE’s membership in ISO</vt:lpstr>
      <vt:lpstr>TSE’s membership in IEC</vt:lpstr>
      <vt:lpstr>14 October-World Standards Day</vt:lpstr>
      <vt:lpstr>ISO in figures 2015</vt:lpstr>
      <vt:lpstr>ISO in figures 2015</vt:lpstr>
      <vt:lpstr>INterNational Standard Preparation Process</vt:lpstr>
      <vt:lpstr>SOCK Puppets Explain- How ISO Develops Standards! </vt:lpstr>
      <vt:lpstr>PowerPoint Sunusu</vt:lpstr>
      <vt:lpstr>PowerPoint Sunusu</vt:lpstr>
      <vt:lpstr>Stages for developing ISO Standard</vt:lpstr>
      <vt:lpstr>Timeframes for development of IS/TS/PAS</vt:lpstr>
      <vt:lpstr>International Standards and other ISO deliverables </vt:lpstr>
      <vt:lpstr>International Standards and other ISO deliverables (publications)</vt:lpstr>
      <vt:lpstr>International Standards (IS)</vt:lpstr>
      <vt:lpstr>Technical Specifications (TS)</vt:lpstr>
      <vt:lpstr>Technical Report (TR)</vt:lpstr>
      <vt:lpstr>Publically Available Specification (PAS)</vt:lpstr>
      <vt:lpstr>International Workshop Agreement (IWA)</vt:lpstr>
      <vt:lpstr>References</vt:lpstr>
    </vt:vector>
  </TitlesOfParts>
  <Company>tse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Bilgi Güvenliği Yönetimi ve Standardlar</dc:title>
  <dc:creator>tgokhun</dc:creator>
  <cp:lastModifiedBy>Hatice BEKTAŞ</cp:lastModifiedBy>
  <cp:revision>587</cp:revision>
  <cp:lastPrinted>2016-03-10T13:19:04Z</cp:lastPrinted>
  <dcterms:created xsi:type="dcterms:W3CDTF">2004-02-15T00:03:36Z</dcterms:created>
  <dcterms:modified xsi:type="dcterms:W3CDTF">2016-03-11T09:25:12Z</dcterms:modified>
</cp:coreProperties>
</file>